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5" r:id="rId5"/>
    <p:sldId id="329" r:id="rId6"/>
    <p:sldId id="325" r:id="rId7"/>
    <p:sldId id="326" r:id="rId8"/>
    <p:sldId id="327" r:id="rId9"/>
    <p:sldId id="318" r:id="rId10"/>
    <p:sldId id="321" r:id="rId11"/>
    <p:sldId id="323" r:id="rId12"/>
    <p:sldId id="259" r:id="rId13"/>
    <p:sldId id="330" r:id="rId14"/>
    <p:sldId id="260" r:id="rId15"/>
    <p:sldId id="331" r:id="rId16"/>
    <p:sldId id="261" r:id="rId17"/>
    <p:sldId id="334" r:id="rId18"/>
    <p:sldId id="333" r:id="rId19"/>
    <p:sldId id="332" r:id="rId20"/>
    <p:sldId id="335" r:id="rId21"/>
    <p:sldId id="283" r:id="rId22"/>
    <p:sldId id="336" r:id="rId23"/>
    <p:sldId id="337" r:id="rId24"/>
    <p:sldId id="338" r:id="rId25"/>
    <p:sldId id="339" r:id="rId26"/>
    <p:sldId id="340" r:id="rId27"/>
    <p:sldId id="304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75EEC4-780C-454F-8A79-C549A4800ECC}">
          <p14:sldIdLst>
            <p14:sldId id="256"/>
            <p14:sldId id="257"/>
            <p14:sldId id="258"/>
            <p14:sldId id="305"/>
            <p14:sldId id="329"/>
            <p14:sldId id="325"/>
            <p14:sldId id="326"/>
            <p14:sldId id="327"/>
            <p14:sldId id="318"/>
            <p14:sldId id="321"/>
            <p14:sldId id="323"/>
            <p14:sldId id="259"/>
            <p14:sldId id="330"/>
            <p14:sldId id="260"/>
            <p14:sldId id="331"/>
            <p14:sldId id="261"/>
            <p14:sldId id="334"/>
            <p14:sldId id="333"/>
          </p14:sldIdLst>
        </p14:section>
        <p14:section name="Untitled Section" id="{21BE4469-55A6-475E-B366-5FE66A573CCA}">
          <p14:sldIdLst>
            <p14:sldId id="332"/>
            <p14:sldId id="335"/>
            <p14:sldId id="283"/>
            <p14:sldId id="336"/>
            <p14:sldId id="337"/>
            <p14:sldId id="338"/>
            <p14:sldId id="339"/>
            <p14:sldId id="340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D435-F18E-45CA-B8F8-2D91427FBA5A}" type="datetimeFigureOut">
              <a:rPr lang="sr-Latn-CS" smtClean="0"/>
              <a:pPr/>
              <a:t>21.3.2016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Tehnologija</a:t>
            </a:r>
            <a:r>
              <a:rPr lang="en-US" b="1" dirty="0"/>
              <a:t> </a:t>
            </a:r>
            <a:r>
              <a:rPr lang="en-US" b="1" dirty="0" err="1"/>
              <a:t>zavarivanja</a:t>
            </a:r>
            <a:r>
              <a:rPr lang="sr-Latn-CS" b="1" dirty="0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/>
          </a:bodyPr>
          <a:lstStyle/>
          <a:p>
            <a:r>
              <a:rPr lang="x-none" sz="2500" b="1" dirty="0"/>
              <a:t>Dvostrani</a:t>
            </a:r>
            <a:r>
              <a:rPr lang="en-US" sz="2500" b="1" dirty="0"/>
              <a:t>:</a:t>
            </a:r>
            <a:r>
              <a:rPr lang="x-none" sz="2500" dirty="0"/>
              <a:t> </a:t>
            </a:r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- “I” </a:t>
            </a:r>
            <a:r>
              <a:rPr lang="en-US" sz="2500" b="1" dirty="0" err="1"/>
              <a:t>sa</a:t>
            </a:r>
            <a:r>
              <a:rPr lang="en-US" sz="2500" b="1" dirty="0"/>
              <a:t> n</a:t>
            </a:r>
            <a:r>
              <a:rPr lang="x-none" sz="2500" b="1" dirty="0"/>
              <a:t>epotpun</a:t>
            </a:r>
            <a:r>
              <a:rPr lang="en-US" sz="2500" b="1" dirty="0" err="1"/>
              <a:t>im</a:t>
            </a:r>
            <a:r>
              <a:rPr lang="x-none" sz="2500" b="1" dirty="0"/>
              <a:t> provar</a:t>
            </a:r>
            <a:r>
              <a:rPr lang="en-US" sz="2500" b="1" dirty="0"/>
              <a:t>om</a:t>
            </a:r>
            <a:r>
              <a:rPr lang="x-none" sz="2500" b="1" dirty="0"/>
              <a:t> </a:t>
            </a:r>
            <a:r>
              <a:rPr lang="x-none" sz="2500" dirty="0"/>
              <a:t>(statičko opterećenje</a:t>
            </a:r>
            <a:r>
              <a:rPr lang="en-US" sz="2500" dirty="0"/>
              <a:t>):</a:t>
            </a:r>
            <a:endParaRPr lang="x-none" sz="2500" dirty="0"/>
          </a:p>
          <a:p>
            <a:pPr marL="0" indent="0">
              <a:buNone/>
            </a:pPr>
            <a:r>
              <a:rPr lang="en-US" sz="2500" b="1" dirty="0"/>
              <a:t>- “I” </a:t>
            </a:r>
            <a:r>
              <a:rPr lang="en-US" sz="2500" b="1" dirty="0" err="1"/>
              <a:t>sa</a:t>
            </a:r>
            <a:r>
              <a:rPr lang="en-US" sz="2500" b="1" dirty="0"/>
              <a:t> p</a:t>
            </a:r>
            <a:r>
              <a:rPr lang="x-none" sz="2500" b="1" dirty="0"/>
              <a:t>otpun</a:t>
            </a:r>
            <a:r>
              <a:rPr lang="en-US" sz="2500" b="1" dirty="0" err="1"/>
              <a:t>im</a:t>
            </a:r>
            <a:r>
              <a:rPr lang="x-none" sz="2500" b="1" dirty="0"/>
              <a:t> provar</a:t>
            </a:r>
            <a:r>
              <a:rPr lang="en-US" sz="2500" b="1" dirty="0"/>
              <a:t>om</a:t>
            </a:r>
          </a:p>
          <a:p>
            <a:pPr marL="0" indent="0">
              <a:buNone/>
            </a:pPr>
            <a:r>
              <a:rPr lang="en-US" sz="2500" dirty="0"/>
              <a:t>    </a:t>
            </a:r>
            <a:r>
              <a:rPr lang="x-none" sz="2500" dirty="0"/>
              <a:t> (i</a:t>
            </a:r>
            <a:r>
              <a:rPr lang="en-US" sz="2500" dirty="0"/>
              <a:t> </a:t>
            </a:r>
            <a:r>
              <a:rPr lang="en-US" sz="2500" dirty="0" err="1"/>
              <a:t>za</a:t>
            </a:r>
            <a:r>
              <a:rPr lang="en-US" sz="2500" dirty="0"/>
              <a:t> </a:t>
            </a:r>
            <a:r>
              <a:rPr lang="x-none" sz="2500" dirty="0"/>
              <a:t>dinamičko opterećenje – 			</a:t>
            </a:r>
            <a:r>
              <a:rPr lang="en-US" sz="2500" dirty="0"/>
              <a:t>           </a:t>
            </a:r>
          </a:p>
          <a:p>
            <a:pPr marL="0" indent="0">
              <a:buNone/>
            </a:pPr>
            <a:r>
              <a:rPr lang="en-US" sz="2500" dirty="0"/>
              <a:t>     </a:t>
            </a:r>
            <a:r>
              <a:rPr lang="x-none" sz="2500" dirty="0"/>
              <a:t>pogodnije sa EPP</a:t>
            </a:r>
            <a:r>
              <a:rPr lang="en-US" sz="2500" dirty="0"/>
              <a:t> </a:t>
            </a:r>
            <a:r>
              <a:rPr lang="en-US" sz="2500" dirty="0" err="1"/>
              <a:t>nego</a:t>
            </a:r>
            <a:r>
              <a:rPr lang="en-US" sz="2500" dirty="0"/>
              <a:t> REL</a:t>
            </a:r>
            <a:r>
              <a:rPr lang="x-none" sz="2500" dirty="0"/>
              <a:t>)</a:t>
            </a:r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- “1/2V” </a:t>
            </a:r>
            <a:r>
              <a:rPr lang="en-US" sz="2500" b="1" dirty="0" err="1"/>
              <a:t>šav</a:t>
            </a:r>
            <a:r>
              <a:rPr lang="en-US" sz="2500" b="1" dirty="0"/>
              <a:t> (</a:t>
            </a:r>
            <a:r>
              <a:rPr lang="en-US" sz="2500" b="1" dirty="0" err="1"/>
              <a:t>i</a:t>
            </a:r>
            <a:r>
              <a:rPr lang="en-US" sz="2500" b="1" dirty="0"/>
              <a:t> </a:t>
            </a:r>
            <a:r>
              <a:rPr lang="en-US" sz="2500" b="1" dirty="0" err="1"/>
              <a:t>za</a:t>
            </a:r>
            <a:r>
              <a:rPr lang="en-US" sz="2500" b="1" dirty="0"/>
              <a:t> </a:t>
            </a:r>
            <a:r>
              <a:rPr lang="en-US" sz="2500" b="1" dirty="0" err="1"/>
              <a:t>dinamičko</a:t>
            </a:r>
            <a:r>
              <a:rPr lang="en-US" sz="2500" b="1" dirty="0"/>
              <a:t> </a:t>
            </a:r>
            <a:r>
              <a:rPr lang="en-US" sz="2500" b="1" dirty="0" err="1"/>
              <a:t>opterećenje</a:t>
            </a:r>
            <a:r>
              <a:rPr lang="en-US" sz="2500" b="1" dirty="0"/>
              <a:t>), </a:t>
            </a:r>
          </a:p>
          <a:p>
            <a:pPr marL="0" indent="0">
              <a:buNone/>
            </a:pPr>
            <a:r>
              <a:rPr lang="en-US" sz="2500" b="1" dirty="0"/>
              <a:t>     </a:t>
            </a:r>
            <a:r>
              <a:rPr lang="en-US" sz="2500" dirty="0"/>
              <a:t>z</a:t>
            </a:r>
            <a:r>
              <a:rPr lang="x-none" sz="2500" dirty="0"/>
              <a:t>a </a:t>
            </a:r>
            <a:r>
              <a:rPr lang="en-US" sz="2500" dirty="0" err="1"/>
              <a:t>debljine</a:t>
            </a:r>
            <a:r>
              <a:rPr lang="en-US" sz="2500" dirty="0"/>
              <a:t> </a:t>
            </a:r>
            <a:r>
              <a:rPr lang="en-US" sz="2500" dirty="0" err="1"/>
              <a:t>limova</a:t>
            </a:r>
            <a:r>
              <a:rPr lang="en-US" sz="2500" dirty="0"/>
              <a:t> </a:t>
            </a:r>
            <a:r>
              <a:rPr lang="x-none" sz="2500" dirty="0"/>
              <a:t>5-15 mm, </a:t>
            </a:r>
            <a:endParaRPr lang="en-US" sz="2500" dirty="0"/>
          </a:p>
          <a:p>
            <a:pPr marL="0" indent="0">
              <a:buNone/>
            </a:pPr>
            <a:r>
              <a:rPr lang="en-US" sz="2500" dirty="0">
                <a:cs typeface="Calibri"/>
              </a:rPr>
              <a:t>     </a:t>
            </a:r>
            <a:r>
              <a:rPr lang="el-GR" sz="2500" dirty="0">
                <a:cs typeface="Calibri"/>
              </a:rPr>
              <a:t>α</a:t>
            </a:r>
            <a:r>
              <a:rPr lang="x-none" sz="2500" dirty="0">
                <a:cs typeface="Calibri"/>
              </a:rPr>
              <a:t>=50</a:t>
            </a:r>
            <a:r>
              <a:rPr lang="x-none" sz="2500" baseline="30000" dirty="0">
                <a:cs typeface="Calibri"/>
              </a:rPr>
              <a:t>o</a:t>
            </a:r>
            <a:r>
              <a:rPr lang="en-US" sz="2500" dirty="0">
                <a:cs typeface="Calibri"/>
              </a:rPr>
              <a:t>:</a:t>
            </a:r>
          </a:p>
          <a:p>
            <a:pPr marL="0" indent="0">
              <a:buNone/>
            </a:pPr>
            <a:endParaRPr lang="x-none" sz="2500" dirty="0"/>
          </a:p>
          <a:p>
            <a:pPr marL="0" indent="0">
              <a:buNone/>
            </a:pPr>
            <a:r>
              <a:rPr lang="en-US" sz="2500" b="1" dirty="0"/>
              <a:t>- “K”</a:t>
            </a:r>
            <a:r>
              <a:rPr lang="x-none" sz="2500" b="1" dirty="0"/>
              <a:t> šav</a:t>
            </a:r>
            <a:r>
              <a:rPr lang="x-none" sz="2500" dirty="0"/>
              <a:t> (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za</a:t>
            </a:r>
            <a:r>
              <a:rPr lang="en-US" sz="2500" dirty="0"/>
              <a:t> </a:t>
            </a:r>
            <a:r>
              <a:rPr lang="x-none" sz="2500" dirty="0"/>
              <a:t>dinamičko opterećenje</a:t>
            </a:r>
            <a:r>
              <a:rPr lang="en-US" sz="2500" dirty="0"/>
              <a:t>)</a:t>
            </a:r>
            <a:r>
              <a:rPr lang="x-none" sz="2500" dirty="0"/>
              <a:t>, 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      </a:t>
            </a:r>
            <a:r>
              <a:rPr lang="x-none" sz="2500" dirty="0"/>
              <a:t>debljine limova 12-60 mm, </a:t>
            </a:r>
            <a:r>
              <a:rPr lang="el-GR" sz="2500" dirty="0">
                <a:cs typeface="Calibri"/>
              </a:rPr>
              <a:t>α</a:t>
            </a:r>
            <a:r>
              <a:rPr lang="x-none" sz="2500" dirty="0">
                <a:cs typeface="Calibri"/>
              </a:rPr>
              <a:t>=50</a:t>
            </a:r>
            <a:r>
              <a:rPr lang="x-none" sz="2500" baseline="30000" dirty="0">
                <a:cs typeface="Calibri"/>
              </a:rPr>
              <a:t>o</a:t>
            </a:r>
            <a:r>
              <a:rPr lang="en-US" sz="2500" dirty="0">
                <a:cs typeface="Calibri"/>
              </a:rPr>
              <a:t>:</a:t>
            </a:r>
            <a:endParaRPr lang="en-US" sz="2500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0" y="228600"/>
            <a:ext cx="2209800" cy="1676400"/>
            <a:chOff x="1219200" y="1828800"/>
            <a:chExt cx="2209800" cy="1676400"/>
          </a:xfrm>
        </p:grpSpPr>
        <p:sp>
          <p:nvSpPr>
            <p:cNvPr id="4" name="Rectangle 3"/>
            <p:cNvSpPr/>
            <p:nvPr/>
          </p:nvSpPr>
          <p:spPr>
            <a:xfrm>
              <a:off x="2209800" y="1828800"/>
              <a:ext cx="3048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9200" y="3048000"/>
              <a:ext cx="22098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elay 7"/>
            <p:cNvSpPr/>
            <p:nvPr/>
          </p:nvSpPr>
          <p:spPr>
            <a:xfrm rot="2700000">
              <a:off x="2086255" y="2924455"/>
              <a:ext cx="228600" cy="228600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elay 8"/>
            <p:cNvSpPr/>
            <p:nvPr/>
          </p:nvSpPr>
          <p:spPr>
            <a:xfrm rot="8100000">
              <a:off x="2409544" y="2942945"/>
              <a:ext cx="228600" cy="228600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8200" y="1524000"/>
            <a:ext cx="3810000" cy="1295400"/>
            <a:chOff x="1295400" y="4572000"/>
            <a:chExt cx="4533900" cy="1676400"/>
          </a:xfrm>
        </p:grpSpPr>
        <p:sp>
          <p:nvSpPr>
            <p:cNvPr id="5" name="Rectangle 4"/>
            <p:cNvSpPr/>
            <p:nvPr/>
          </p:nvSpPr>
          <p:spPr>
            <a:xfrm>
              <a:off x="1295400" y="5791200"/>
              <a:ext cx="22098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09800" y="4572000"/>
              <a:ext cx="3048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Delay 9"/>
            <p:cNvSpPr/>
            <p:nvPr/>
          </p:nvSpPr>
          <p:spPr>
            <a:xfrm rot="2700000">
              <a:off x="2019578" y="5565193"/>
              <a:ext cx="380441" cy="380439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Delay 10"/>
            <p:cNvSpPr/>
            <p:nvPr/>
          </p:nvSpPr>
          <p:spPr>
            <a:xfrm rot="8100000">
              <a:off x="2328325" y="5563558"/>
              <a:ext cx="377171" cy="383707"/>
            </a:xfrm>
            <a:prstGeom prst="flowChartDela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endCxn id="14" idx="1"/>
            </p:cNvCxnSpPr>
            <p:nvPr/>
          </p:nvCxnSpPr>
          <p:spPr>
            <a:xfrm flipV="1">
              <a:off x="2362200" y="5425073"/>
              <a:ext cx="495300" cy="3303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57500" y="5194240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400" dirty="0"/>
                <a:t>p-preklop</a:t>
              </a:r>
              <a:endParaRPr lang="en-US" sz="2400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5994175" y="2843470"/>
            <a:ext cx="1858744" cy="178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0000">
            <a:off x="5985268" y="4852908"/>
            <a:ext cx="1745186" cy="174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858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 </a:t>
            </a:r>
            <a:r>
              <a:rPr lang="x-none" dirty="0"/>
              <a:t>Ne raditi: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x-none" dirty="0"/>
              <a:t>**Najpogodniji položaj za izvođenje </a:t>
            </a:r>
            <a:r>
              <a:rPr lang="en-US" dirty="0"/>
              <a:t>T-</a:t>
            </a:r>
            <a:r>
              <a:rPr lang="en-US" dirty="0" err="1"/>
              <a:t>spojeva</a:t>
            </a:r>
            <a:r>
              <a:rPr lang="x-none" dirty="0"/>
              <a:t> je “u koritu”: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505200" y="228600"/>
            <a:ext cx="1981200" cy="1919046"/>
            <a:chOff x="3505200" y="1205154"/>
            <a:chExt cx="1981200" cy="1919046"/>
          </a:xfrm>
        </p:grpSpPr>
        <p:sp>
          <p:nvSpPr>
            <p:cNvPr id="8" name="Freeform 7"/>
            <p:cNvSpPr/>
            <p:nvPr/>
          </p:nvSpPr>
          <p:spPr>
            <a:xfrm>
              <a:off x="4331812" y="1205154"/>
              <a:ext cx="345534" cy="1504335"/>
            </a:xfrm>
            <a:custGeom>
              <a:avLst/>
              <a:gdLst>
                <a:gd name="connsiteX0" fmla="*/ 345534 w 345534"/>
                <a:gd name="connsiteY0" fmla="*/ 1394776 h 1504335"/>
                <a:gd name="connsiteX1" fmla="*/ 202264 w 345534"/>
                <a:gd name="connsiteY1" fmla="*/ 1504335 h 1504335"/>
                <a:gd name="connsiteX2" fmla="*/ 143270 w 345534"/>
                <a:gd name="connsiteY2" fmla="*/ 1504335 h 1504335"/>
                <a:gd name="connsiteX3" fmla="*/ 0 w 345534"/>
                <a:gd name="connsiteY3" fmla="*/ 1415845 h 1504335"/>
                <a:gd name="connsiteX4" fmla="*/ 0 w 345534"/>
                <a:gd name="connsiteY4" fmla="*/ 0 h 1504335"/>
                <a:gd name="connsiteX5" fmla="*/ 278112 w 345534"/>
                <a:gd name="connsiteY5" fmla="*/ 0 h 1504335"/>
                <a:gd name="connsiteX6" fmla="*/ 303395 w 345534"/>
                <a:gd name="connsiteY6" fmla="*/ 0 h 1504335"/>
                <a:gd name="connsiteX7" fmla="*/ 324464 w 345534"/>
                <a:gd name="connsiteY7" fmla="*/ 0 h 1504335"/>
                <a:gd name="connsiteX8" fmla="*/ 345534 w 345534"/>
                <a:gd name="connsiteY8" fmla="*/ 1394776 h 150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534" h="1504335">
                  <a:moveTo>
                    <a:pt x="345534" y="1394776"/>
                  </a:moveTo>
                  <a:lnTo>
                    <a:pt x="202264" y="1504335"/>
                  </a:lnTo>
                  <a:lnTo>
                    <a:pt x="143270" y="1504335"/>
                  </a:lnTo>
                  <a:lnTo>
                    <a:pt x="0" y="1415845"/>
                  </a:lnTo>
                  <a:lnTo>
                    <a:pt x="0" y="0"/>
                  </a:lnTo>
                  <a:lnTo>
                    <a:pt x="278112" y="0"/>
                  </a:lnTo>
                  <a:lnTo>
                    <a:pt x="303395" y="0"/>
                  </a:lnTo>
                  <a:lnTo>
                    <a:pt x="324464" y="0"/>
                  </a:lnTo>
                  <a:lnTo>
                    <a:pt x="345534" y="139477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5200" y="2743200"/>
              <a:ext cx="1981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419600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4604558" y="1466002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50477" y="248188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</a:t>
            </a:r>
            <a:r>
              <a:rPr lang="x-none" sz="2400" dirty="0"/>
              <a:t>edan koreni zavar se ne preporučuje, uvek raditi dva, zbog deformacija!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810000"/>
            <a:ext cx="2438400" cy="27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762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Prečnik elektrode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err="1"/>
              <a:t>Standardni</a:t>
            </a:r>
            <a:r>
              <a:rPr lang="en-US" dirty="0"/>
              <a:t> </a:t>
            </a:r>
            <a:r>
              <a:rPr lang="en-US" dirty="0" err="1"/>
              <a:t>prečnici</a:t>
            </a:r>
            <a:r>
              <a:rPr lang="sr-Latn-CS" dirty="0"/>
              <a:t> </a:t>
            </a:r>
            <a:r>
              <a:rPr lang="sr-Latn-CS" dirty="0" err="1"/>
              <a:t>elektrod</a:t>
            </a:r>
            <a:r>
              <a:rPr lang="en-US" dirty="0"/>
              <a:t>a (</a:t>
            </a:r>
            <a:r>
              <a:rPr lang="en-US" dirty="0" err="1"/>
              <a:t>jezgra</a:t>
            </a:r>
            <a:r>
              <a:rPr lang="en-US" dirty="0"/>
              <a:t>) </a:t>
            </a:r>
            <a:r>
              <a:rPr lang="en-US" dirty="0" err="1"/>
              <a:t>su</a:t>
            </a:r>
            <a:r>
              <a:rPr lang="en-US" dirty="0"/>
              <a:t>: 2; 2,5; 3,25; 4; 5; 6; 8 </a:t>
            </a:r>
            <a:r>
              <a:rPr lang="en-US" dirty="0" err="1"/>
              <a:t>i</a:t>
            </a:r>
            <a:r>
              <a:rPr lang="en-US" dirty="0"/>
              <a:t> 10 mm</a:t>
            </a:r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korene</a:t>
            </a:r>
            <a:r>
              <a:rPr lang="en-US" dirty="0"/>
              <a:t> </a:t>
            </a:r>
            <a:r>
              <a:rPr lang="en-US" dirty="0" err="1"/>
              <a:t>zavare</a:t>
            </a:r>
            <a:r>
              <a:rPr lang="en-US" dirty="0"/>
              <a:t> </a:t>
            </a:r>
            <a:r>
              <a:rPr lang="en-US" dirty="0" err="1"/>
              <a:t>višeprolaznih</a:t>
            </a:r>
            <a:r>
              <a:rPr lang="en-US" dirty="0"/>
              <a:t> </a:t>
            </a:r>
            <a:r>
              <a:rPr lang="en-US" dirty="0" err="1"/>
              <a:t>šavova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tanje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: 2-4 mm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lakše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prići</a:t>
            </a:r>
            <a:r>
              <a:rPr lang="en-US" dirty="0"/>
              <a:t> - </a:t>
            </a:r>
            <a:r>
              <a:rPr lang="en-US" dirty="0" err="1"/>
              <a:t>dužina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je  ~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prečnik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.</a:t>
            </a:r>
          </a:p>
          <a:p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prolazi</a:t>
            </a:r>
            <a:r>
              <a:rPr lang="en-US" dirty="0"/>
              <a:t> (</a:t>
            </a:r>
            <a:r>
              <a:rPr lang="en-US" dirty="0" err="1"/>
              <a:t>popunjavanje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) se </a:t>
            </a:r>
            <a:r>
              <a:rPr lang="en-US" dirty="0" err="1"/>
              <a:t>vrše</a:t>
            </a:r>
            <a:r>
              <a:rPr lang="en-US" dirty="0"/>
              <a:t> </a:t>
            </a:r>
            <a:r>
              <a:rPr lang="en-US" dirty="0" err="1"/>
              <a:t>debljim</a:t>
            </a:r>
            <a:r>
              <a:rPr lang="en-US" dirty="0"/>
              <a:t> </a:t>
            </a:r>
            <a:r>
              <a:rPr lang="en-US" dirty="0" err="1"/>
              <a:t>elektrodama</a:t>
            </a:r>
            <a:r>
              <a:rPr lang="en-US" dirty="0"/>
              <a:t>.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pPr>
              <a:buNone/>
            </a:pPr>
            <a:endParaRPr lang="sr-Latn-C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Koreni</a:t>
            </a:r>
            <a:r>
              <a:rPr lang="en-US" u="sng" dirty="0"/>
              <a:t> </a:t>
            </a:r>
            <a:r>
              <a:rPr lang="en-US" u="sng" dirty="0" err="1"/>
              <a:t>zavar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900" dirty="0"/>
          </a:p>
          <a:p>
            <a:endParaRPr lang="en-US" sz="2900" dirty="0"/>
          </a:p>
          <a:p>
            <a:r>
              <a:rPr lang="sr-Latn-CS" sz="2900" dirty="0"/>
              <a:t>Koreni </a:t>
            </a:r>
            <a:r>
              <a:rPr lang="sr-Latn-CS" sz="2900" dirty="0" err="1"/>
              <a:t>zavar</a:t>
            </a:r>
            <a:r>
              <a:rPr lang="sr-Latn-CS" sz="2900" dirty="0"/>
              <a:t> može biti izveden i drugom metodom zavarivanja, recimo TIG – time se dobija vrlo kvalitetna podloga za dalje prolaze (čišćenje od troske je nepotrebno, a eventualna greška se može pretopiti prolazom bez dodatnog materijala).</a:t>
            </a:r>
          </a:p>
          <a:p>
            <a:r>
              <a:rPr lang="sr-Latn-CS" sz="2900" dirty="0"/>
              <a:t>TIG postupak je vrlo pogodan za izvođenje </a:t>
            </a:r>
            <a:r>
              <a:rPr lang="sr-Latn-CS" sz="2900" dirty="0" err="1"/>
              <a:t>korenog</a:t>
            </a:r>
            <a:r>
              <a:rPr lang="sr-Latn-CS" sz="2900" dirty="0"/>
              <a:t> zavara, jer je tu šav zaštićen od </a:t>
            </a:r>
            <a:r>
              <a:rPr lang="sr-Latn-CS" sz="2900" dirty="0" err="1"/>
              <a:t>oduvavanja</a:t>
            </a:r>
            <a:r>
              <a:rPr lang="sr-Latn-CS" sz="2900" dirty="0"/>
              <a:t> argona (rad na terenu kada duva vetar).</a:t>
            </a:r>
          </a:p>
          <a:p>
            <a:r>
              <a:rPr lang="sr-Latn-CS" sz="2900" dirty="0"/>
              <a:t>REL je brži postupak, TIG daje bolji kvalitet.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0800" y="685800"/>
            <a:ext cx="6629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sr-Latn-CS" sz="2200" dirty="0"/>
          </a:p>
          <a:p>
            <a:pPr>
              <a:buNone/>
            </a:pPr>
            <a:r>
              <a:rPr lang="sr-Latn-CS" sz="2200" dirty="0"/>
              <a:t>1)</a:t>
            </a:r>
            <a:r>
              <a:rPr lang="en-US" sz="2200" dirty="0"/>
              <a:t> </a:t>
            </a:r>
            <a:r>
              <a:rPr lang="sr-Latn-CS" sz="2200" dirty="0"/>
              <a:t>Y-šav bez zazora između ploča (koreni </a:t>
            </a:r>
            <a:r>
              <a:rPr lang="sr-Latn-CS" sz="2200" dirty="0" err="1"/>
              <a:t>zavar</a:t>
            </a:r>
            <a:r>
              <a:rPr lang="sr-Latn-CS" sz="2200" dirty="0"/>
              <a:t> sa elektrodom 2,5 mm)</a:t>
            </a:r>
          </a:p>
          <a:p>
            <a:pPr>
              <a:buNone/>
            </a:pPr>
            <a:r>
              <a:rPr lang="sr-Latn-CS" sz="2200" dirty="0"/>
              <a:t>2)</a:t>
            </a:r>
            <a:r>
              <a:rPr lang="en-US" sz="2200" dirty="0"/>
              <a:t> </a:t>
            </a:r>
            <a:r>
              <a:rPr lang="sr-Latn-CS" sz="2200" dirty="0"/>
              <a:t>V-šav bez zazora (koreni </a:t>
            </a:r>
            <a:r>
              <a:rPr lang="sr-Latn-CS" sz="2200" dirty="0" err="1"/>
              <a:t>zavar</a:t>
            </a:r>
            <a:r>
              <a:rPr lang="sr-Latn-CS" sz="2200" dirty="0"/>
              <a:t> sa elektrodom 2 mm zbog malo prostora)</a:t>
            </a:r>
          </a:p>
          <a:p>
            <a:pPr>
              <a:buNone/>
            </a:pPr>
            <a:r>
              <a:rPr lang="sr-Latn-CS" sz="2200" dirty="0"/>
              <a:t>3)</a:t>
            </a:r>
            <a:r>
              <a:rPr lang="en-US" sz="2200" dirty="0"/>
              <a:t> </a:t>
            </a:r>
            <a:r>
              <a:rPr lang="sr-Latn-CS" sz="2200" dirty="0"/>
              <a:t>V-šav sa zazorom (koreni </a:t>
            </a:r>
            <a:r>
              <a:rPr lang="sr-Latn-CS" sz="2200" dirty="0" err="1"/>
              <a:t>zavar</a:t>
            </a:r>
            <a:r>
              <a:rPr lang="sr-Latn-CS" sz="2200" dirty="0"/>
              <a:t> sa elektrodom 2 mm zbog malo prostora)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48956" y="1143000"/>
            <a:ext cx="1706592" cy="1677414"/>
            <a:chOff x="748956" y="2491361"/>
            <a:chExt cx="1706592" cy="1677414"/>
          </a:xfrm>
        </p:grpSpPr>
        <p:grpSp>
          <p:nvGrpSpPr>
            <p:cNvPr id="11" name="Group 10"/>
            <p:cNvGrpSpPr/>
            <p:nvPr/>
          </p:nvGrpSpPr>
          <p:grpSpPr>
            <a:xfrm>
              <a:off x="748956" y="3146350"/>
              <a:ext cx="1706592" cy="373473"/>
              <a:chOff x="1295400" y="3657600"/>
              <a:chExt cx="2514600" cy="533401"/>
            </a:xfrm>
          </p:grpSpPr>
          <p:sp>
            <p:nvSpPr>
              <p:cNvPr id="12" name="Flowchart: Manual Input 11"/>
              <p:cNvSpPr/>
              <p:nvPr/>
            </p:nvSpPr>
            <p:spPr>
              <a:xfrm rot="5400000">
                <a:off x="1676400" y="3276600"/>
                <a:ext cx="533400" cy="1295400"/>
              </a:xfrm>
              <a:prstGeom prst="flowChartManualIn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3" name="Flowchart: Manual Input 12"/>
              <p:cNvSpPr/>
              <p:nvPr/>
            </p:nvSpPr>
            <p:spPr>
              <a:xfrm rot="5400000" flipV="1">
                <a:off x="2933700" y="3314701"/>
                <a:ext cx="533400" cy="1219200"/>
              </a:xfrm>
              <a:prstGeom prst="flowChartManualIn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53339" y="2491361"/>
              <a:ext cx="1702209" cy="387036"/>
              <a:chOff x="1295400" y="1905000"/>
              <a:chExt cx="2508142" cy="552773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295400" y="1905000"/>
                <a:ext cx="1295400" cy="552773"/>
              </a:xfrm>
              <a:custGeom>
                <a:avLst/>
                <a:gdLst>
                  <a:gd name="connsiteX0" fmla="*/ 0 w 1110712"/>
                  <a:gd name="connsiteY0" fmla="*/ 552773 h 552773"/>
                  <a:gd name="connsiteX1" fmla="*/ 0 w 1110712"/>
                  <a:gd name="connsiteY1" fmla="*/ 521776 h 552773"/>
                  <a:gd name="connsiteX2" fmla="*/ 0 w 1110712"/>
                  <a:gd name="connsiteY2" fmla="*/ 0 h 552773"/>
                  <a:gd name="connsiteX3" fmla="*/ 914400 w 1110712"/>
                  <a:gd name="connsiteY3" fmla="*/ 0 h 552773"/>
                  <a:gd name="connsiteX4" fmla="*/ 1110712 w 1110712"/>
                  <a:gd name="connsiteY4" fmla="*/ 237641 h 552773"/>
                  <a:gd name="connsiteX5" fmla="*/ 1110712 w 1110712"/>
                  <a:gd name="connsiteY5" fmla="*/ 542441 h 552773"/>
                  <a:gd name="connsiteX6" fmla="*/ 0 w 1110712"/>
                  <a:gd name="connsiteY6" fmla="*/ 552773 h 55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0712" h="552773">
                    <a:moveTo>
                      <a:pt x="0" y="552773"/>
                    </a:moveTo>
                    <a:lnTo>
                      <a:pt x="0" y="521776"/>
                    </a:lnTo>
                    <a:lnTo>
                      <a:pt x="0" y="0"/>
                    </a:lnTo>
                    <a:lnTo>
                      <a:pt x="914400" y="0"/>
                    </a:lnTo>
                    <a:lnTo>
                      <a:pt x="1110712" y="237641"/>
                    </a:lnTo>
                    <a:lnTo>
                      <a:pt x="1110712" y="542441"/>
                    </a:lnTo>
                    <a:lnTo>
                      <a:pt x="0" y="55277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6" name="Freeform 15"/>
              <p:cNvSpPr/>
              <p:nvPr/>
            </p:nvSpPr>
            <p:spPr>
              <a:xfrm flipH="1">
                <a:off x="2590800" y="1905000"/>
                <a:ext cx="1212742" cy="552773"/>
              </a:xfrm>
              <a:custGeom>
                <a:avLst/>
                <a:gdLst>
                  <a:gd name="connsiteX0" fmla="*/ 0 w 1110712"/>
                  <a:gd name="connsiteY0" fmla="*/ 552773 h 552773"/>
                  <a:gd name="connsiteX1" fmla="*/ 0 w 1110712"/>
                  <a:gd name="connsiteY1" fmla="*/ 521776 h 552773"/>
                  <a:gd name="connsiteX2" fmla="*/ 0 w 1110712"/>
                  <a:gd name="connsiteY2" fmla="*/ 0 h 552773"/>
                  <a:gd name="connsiteX3" fmla="*/ 914400 w 1110712"/>
                  <a:gd name="connsiteY3" fmla="*/ 0 h 552773"/>
                  <a:gd name="connsiteX4" fmla="*/ 1110712 w 1110712"/>
                  <a:gd name="connsiteY4" fmla="*/ 237641 h 552773"/>
                  <a:gd name="connsiteX5" fmla="*/ 1110712 w 1110712"/>
                  <a:gd name="connsiteY5" fmla="*/ 542441 h 552773"/>
                  <a:gd name="connsiteX6" fmla="*/ 0 w 1110712"/>
                  <a:gd name="connsiteY6" fmla="*/ 552773 h 55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0712" h="552773">
                    <a:moveTo>
                      <a:pt x="0" y="552773"/>
                    </a:moveTo>
                    <a:lnTo>
                      <a:pt x="0" y="521776"/>
                    </a:lnTo>
                    <a:lnTo>
                      <a:pt x="0" y="0"/>
                    </a:lnTo>
                    <a:lnTo>
                      <a:pt x="914400" y="0"/>
                    </a:lnTo>
                    <a:lnTo>
                      <a:pt x="1110712" y="237641"/>
                    </a:lnTo>
                    <a:lnTo>
                      <a:pt x="1110712" y="542441"/>
                    </a:lnTo>
                    <a:lnTo>
                      <a:pt x="0" y="55277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48956" y="3787774"/>
              <a:ext cx="1706592" cy="381001"/>
              <a:chOff x="1295400" y="5410200"/>
              <a:chExt cx="2514600" cy="544153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295400" y="5410200"/>
                <a:ext cx="1295400" cy="544153"/>
              </a:xfrm>
              <a:custGeom>
                <a:avLst/>
                <a:gdLst>
                  <a:gd name="connsiteX0" fmla="*/ 0 w 1200501"/>
                  <a:gd name="connsiteY0" fmla="*/ 0 h 544153"/>
                  <a:gd name="connsiteX1" fmla="*/ 0 w 1200501"/>
                  <a:gd name="connsiteY1" fmla="*/ 544153 h 544153"/>
                  <a:gd name="connsiteX2" fmla="*/ 1200501 w 1200501"/>
                  <a:gd name="connsiteY2" fmla="*/ 544153 h 544153"/>
                  <a:gd name="connsiteX3" fmla="*/ 1200501 w 1200501"/>
                  <a:gd name="connsiteY3" fmla="*/ 460005 h 544153"/>
                  <a:gd name="connsiteX4" fmla="*/ 903181 w 1200501"/>
                  <a:gd name="connsiteY4" fmla="*/ 11220 h 544153"/>
                  <a:gd name="connsiteX5" fmla="*/ 0 w 1200501"/>
                  <a:gd name="connsiteY5" fmla="*/ 0 h 54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0501" h="544153">
                    <a:moveTo>
                      <a:pt x="0" y="0"/>
                    </a:moveTo>
                    <a:lnTo>
                      <a:pt x="0" y="544153"/>
                    </a:lnTo>
                    <a:lnTo>
                      <a:pt x="1200501" y="544153"/>
                    </a:lnTo>
                    <a:lnTo>
                      <a:pt x="1200501" y="460005"/>
                    </a:lnTo>
                    <a:lnTo>
                      <a:pt x="903181" y="1122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2648301" y="5410200"/>
                <a:ext cx="1161699" cy="544153"/>
              </a:xfrm>
              <a:custGeom>
                <a:avLst/>
                <a:gdLst>
                  <a:gd name="connsiteX0" fmla="*/ 0 w 1200501"/>
                  <a:gd name="connsiteY0" fmla="*/ 0 h 544153"/>
                  <a:gd name="connsiteX1" fmla="*/ 0 w 1200501"/>
                  <a:gd name="connsiteY1" fmla="*/ 544153 h 544153"/>
                  <a:gd name="connsiteX2" fmla="*/ 1200501 w 1200501"/>
                  <a:gd name="connsiteY2" fmla="*/ 544153 h 544153"/>
                  <a:gd name="connsiteX3" fmla="*/ 1200501 w 1200501"/>
                  <a:gd name="connsiteY3" fmla="*/ 460005 h 544153"/>
                  <a:gd name="connsiteX4" fmla="*/ 903181 w 1200501"/>
                  <a:gd name="connsiteY4" fmla="*/ 11220 h 544153"/>
                  <a:gd name="connsiteX5" fmla="*/ 0 w 1200501"/>
                  <a:gd name="connsiteY5" fmla="*/ 0 h 54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0501" h="544153">
                    <a:moveTo>
                      <a:pt x="0" y="0"/>
                    </a:moveTo>
                    <a:lnTo>
                      <a:pt x="0" y="544153"/>
                    </a:lnTo>
                    <a:lnTo>
                      <a:pt x="1200501" y="544153"/>
                    </a:lnTo>
                    <a:lnTo>
                      <a:pt x="1200501" y="460005"/>
                    </a:lnTo>
                    <a:lnTo>
                      <a:pt x="903181" y="1122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572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7837"/>
            <a:ext cx="8229600" cy="3382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sr-Latn-CS" sz="2700" dirty="0"/>
              <a:t>Ostali prolazi se izvode elektrodama većeg prečnika.</a:t>
            </a:r>
          </a:p>
          <a:p>
            <a:r>
              <a:rPr lang="sr-Latn-CS" sz="2700" dirty="0"/>
              <a:t>Kada se popuni, koren se izžlebi (obrusi do “belog” radi uklanjanja ostataka troske) i izvede popunjavanje šava...</a:t>
            </a:r>
          </a:p>
          <a:p>
            <a:r>
              <a:rPr lang="sr-Latn-CS" sz="2700" dirty="0"/>
              <a:t>...završni zavar elektrodom 3 </a:t>
            </a:r>
            <a:r>
              <a:rPr lang="en-US" sz="2700" dirty="0"/>
              <a:t>mm </a:t>
            </a:r>
            <a:r>
              <a:rPr lang="sr-Latn-CS" sz="2700" dirty="0"/>
              <a:t>za debljinu lima do 5 mm ili elektrodom 4 mm za debljinu lima 6 mm i više.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81000"/>
            <a:ext cx="5652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u="sng" dirty="0" err="1"/>
              <a:t>Jednoprolazni</a:t>
            </a:r>
            <a:r>
              <a:rPr lang="en-US" sz="2800" u="sng" dirty="0"/>
              <a:t> </a:t>
            </a:r>
            <a:r>
              <a:rPr lang="en-US" sz="2800" u="sng" dirty="0" err="1"/>
              <a:t>i</a:t>
            </a:r>
            <a:r>
              <a:rPr lang="en-US" sz="2800" u="sng" dirty="0"/>
              <a:t> </a:t>
            </a:r>
            <a:r>
              <a:rPr lang="en-US" sz="2800" u="sng" dirty="0" err="1"/>
              <a:t>višeprolazni</a:t>
            </a:r>
            <a:r>
              <a:rPr lang="en-US" sz="2800" u="sng" dirty="0"/>
              <a:t> </a:t>
            </a:r>
            <a:r>
              <a:rPr lang="en-US" sz="2800" u="sng" dirty="0" err="1"/>
              <a:t>zavari</a:t>
            </a:r>
            <a:r>
              <a:rPr lang="en-US" sz="2800" dirty="0"/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85126" y="1143000"/>
            <a:ext cx="6096000" cy="1068388"/>
            <a:chOff x="2514600" y="1828800"/>
            <a:chExt cx="6096000" cy="106838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895600"/>
              <a:ext cx="2286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4800600" y="2895600"/>
              <a:ext cx="3810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514600" y="22860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b="1" dirty="0"/>
                <a:t>I-šav, </a:t>
              </a:r>
              <a:r>
                <a:rPr lang="en-US" sz="2000" b="1" dirty="0" err="1"/>
                <a:t>jedan</a:t>
              </a:r>
              <a:r>
                <a:rPr lang="en-US" sz="2000" b="1" dirty="0"/>
                <a:t> </a:t>
              </a:r>
              <a:r>
                <a:rPr lang="en-US" sz="2000" b="1" dirty="0" err="1"/>
                <a:t>prolaz</a:t>
              </a:r>
              <a:endParaRPr lang="sr-Latn-C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6800" y="1828800"/>
              <a:ext cx="3733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Š</a:t>
              </a:r>
              <a:r>
                <a:rPr lang="sr-Latn-CS" sz="2000" b="1" dirty="0"/>
                <a:t>av</a:t>
              </a:r>
              <a:r>
                <a:rPr lang="en-US" sz="2000" b="1" dirty="0" err="1"/>
                <a:t>ovi</a:t>
              </a:r>
              <a:r>
                <a:rPr lang="sr-Latn-CS" sz="2000" b="1" dirty="0"/>
                <a:t>: V, Y, X</a:t>
              </a:r>
              <a:r>
                <a:rPr lang="en-US" sz="2000" b="1" dirty="0"/>
                <a:t>, </a:t>
              </a:r>
              <a:r>
                <a:rPr lang="en-US" sz="2000" b="1" dirty="0" err="1"/>
                <a:t>više</a:t>
              </a:r>
              <a:r>
                <a:rPr lang="en-US" sz="2000" b="1" dirty="0"/>
                <a:t> </a:t>
              </a:r>
              <a:r>
                <a:rPr lang="en-US" sz="2000" b="1" dirty="0" err="1"/>
                <a:t>prolaza</a:t>
              </a:r>
              <a:r>
                <a:rPr lang="en-US" sz="2000" b="1" dirty="0"/>
                <a:t>, </a:t>
              </a:r>
              <a:r>
                <a:rPr lang="en-US" sz="2000" b="1" dirty="0" err="1"/>
                <a:t>odnosi</a:t>
              </a:r>
              <a:r>
                <a:rPr lang="en-US" sz="2000" b="1" dirty="0"/>
                <a:t> se </a:t>
              </a:r>
              <a:r>
                <a:rPr lang="en-US" sz="2000" b="1" dirty="0" err="1"/>
                <a:t>na</a:t>
              </a:r>
              <a:r>
                <a:rPr lang="en-US" sz="2000" b="1" dirty="0"/>
                <a:t> </a:t>
              </a:r>
              <a:r>
                <a:rPr lang="en-US" sz="2000" b="1" dirty="0" err="1"/>
                <a:t>elektrode</a:t>
              </a:r>
              <a:r>
                <a:rPr lang="en-US" sz="2000" b="1" dirty="0"/>
                <a:t> </a:t>
              </a:r>
              <a:r>
                <a:rPr lang="en-US" sz="2000" b="1" dirty="0" err="1"/>
                <a:t>kojima</a:t>
              </a:r>
              <a:r>
                <a:rPr lang="en-US" sz="2000" b="1" dirty="0"/>
                <a:t> se </a:t>
              </a:r>
              <a:r>
                <a:rPr lang="en-US" sz="2000" b="1" dirty="0" err="1"/>
                <a:t>vrši</a:t>
              </a:r>
              <a:r>
                <a:rPr lang="en-US" sz="2000" b="1" dirty="0"/>
                <a:t> </a:t>
              </a:r>
              <a:r>
                <a:rPr lang="en-US" sz="2000" b="1" dirty="0" err="1"/>
                <a:t>popunjavanje</a:t>
              </a:r>
              <a:r>
                <a:rPr lang="en-US" sz="2000" b="1" dirty="0"/>
                <a:t> </a:t>
              </a:r>
              <a:r>
                <a:rPr lang="en-US" sz="2000" b="1" dirty="0" err="1"/>
                <a:t>šava</a:t>
              </a:r>
              <a:endParaRPr lang="sr-Latn-CS" sz="2000" b="1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74498"/>
              </p:ext>
            </p:extLst>
          </p:nvPr>
        </p:nvGraphicFramePr>
        <p:xfrm>
          <a:off x="404004" y="2421891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Debljina</a:t>
                      </a:r>
                      <a:r>
                        <a:rPr lang="sr-Latn-CS" baseline="0" dirty="0"/>
                        <a:t> lima [mm]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9-12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13-15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16-20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r>
                        <a:rPr lang="sr-Latn-C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Prečnik elektrode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</a:t>
                      </a:r>
                      <a:r>
                        <a:rPr lang="en-US" dirty="0"/>
                        <a:t>; 2,5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</a:t>
                      </a:r>
                      <a:r>
                        <a:rPr lang="en-US" dirty="0"/>
                        <a:t>,25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obloge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celulozne</a:t>
            </a:r>
            <a:r>
              <a:rPr lang="en-US" dirty="0"/>
              <a:t>, </a:t>
            </a:r>
            <a:r>
              <a:rPr lang="en-US" dirty="0" err="1"/>
              <a:t>rutilne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bazične</a:t>
            </a:r>
            <a:r>
              <a:rPr lang="en-US" dirty="0"/>
              <a:t> </a:t>
            </a:r>
            <a:r>
              <a:rPr lang="en-US" dirty="0" err="1"/>
              <a:t>obloge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r>
              <a:rPr lang="en-US" b="1" dirty="0" err="1"/>
              <a:t>Celulozne</a:t>
            </a:r>
            <a:r>
              <a:rPr lang="en-US" dirty="0"/>
              <a:t>: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troske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uklanja</a:t>
            </a:r>
            <a:r>
              <a:rPr lang="en-US" dirty="0"/>
              <a:t>, </a:t>
            </a:r>
            <a:r>
              <a:rPr lang="en-US" dirty="0" err="1"/>
              <a:t>pogodne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korene</a:t>
            </a:r>
            <a:r>
              <a:rPr lang="en-US" dirty="0"/>
              <a:t> </a:t>
            </a:r>
            <a:r>
              <a:rPr lang="en-US" dirty="0" err="1"/>
              <a:t>zavare</a:t>
            </a:r>
            <a:r>
              <a:rPr lang="en-US" dirty="0"/>
              <a:t>, </a:t>
            </a:r>
            <a:r>
              <a:rPr lang="en-US" dirty="0" err="1"/>
              <a:t>neestetski</a:t>
            </a:r>
            <a:r>
              <a:rPr lang="en-US" dirty="0"/>
              <a:t> </a:t>
            </a:r>
            <a:r>
              <a:rPr lang="en-US" dirty="0" err="1"/>
              <a:t>izgled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, </a:t>
            </a:r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položajima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 err="1"/>
              <a:t>Rutilne</a:t>
            </a:r>
            <a:r>
              <a:rPr lang="en-US" dirty="0"/>
              <a:t>: </a:t>
            </a:r>
            <a:r>
              <a:rPr lang="en-US" dirty="0" err="1"/>
              <a:t>lako</a:t>
            </a:r>
            <a:r>
              <a:rPr lang="en-US" dirty="0"/>
              <a:t> se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en-US" dirty="0" err="1"/>
              <a:t>luk</a:t>
            </a:r>
            <a:r>
              <a:rPr lang="en-US" dirty="0"/>
              <a:t>, </a:t>
            </a:r>
            <a:r>
              <a:rPr lang="en-US" dirty="0" err="1"/>
              <a:t>laka</a:t>
            </a:r>
            <a:r>
              <a:rPr lang="en-US" dirty="0"/>
              <a:t> </a:t>
            </a:r>
            <a:r>
              <a:rPr lang="en-US" dirty="0" err="1"/>
              <a:t>upotreba</a:t>
            </a:r>
            <a:r>
              <a:rPr lang="en-US" dirty="0"/>
              <a:t>, </a:t>
            </a:r>
            <a:r>
              <a:rPr lang="en-US" dirty="0" err="1"/>
              <a:t>lep</a:t>
            </a:r>
            <a:r>
              <a:rPr lang="en-US" dirty="0"/>
              <a:t> </a:t>
            </a:r>
            <a:r>
              <a:rPr lang="en-US" dirty="0" err="1"/>
              <a:t>izgled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,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troska</a:t>
            </a:r>
            <a:r>
              <a:rPr lang="en-US" dirty="0"/>
              <a:t>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položajima</a:t>
            </a:r>
            <a:r>
              <a:rPr lang="en-US" dirty="0"/>
              <a:t>.</a:t>
            </a:r>
            <a:endParaRPr lang="en-US" i="1" dirty="0"/>
          </a:p>
          <a:p>
            <a:pPr>
              <a:buFontTx/>
              <a:buChar char="-"/>
            </a:pPr>
            <a:r>
              <a:rPr lang="en-US" b="1" dirty="0" err="1"/>
              <a:t>Bazične</a:t>
            </a:r>
            <a:r>
              <a:rPr lang="en-US" dirty="0"/>
              <a:t>: </a:t>
            </a:r>
            <a:r>
              <a:rPr lang="en-US" dirty="0" err="1"/>
              <a:t>nizak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hladne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vruće</a:t>
            </a:r>
            <a:r>
              <a:rPr lang="en-US" dirty="0"/>
              <a:t> </a:t>
            </a:r>
            <a:r>
              <a:rPr lang="en-US" dirty="0" err="1"/>
              <a:t>prsline</a:t>
            </a:r>
            <a:r>
              <a:rPr lang="en-US" dirty="0"/>
              <a:t>, </a:t>
            </a:r>
            <a:r>
              <a:rPr lang="en-US" dirty="0" err="1"/>
              <a:t>omogućava</a:t>
            </a:r>
            <a:r>
              <a:rPr lang="en-US" dirty="0"/>
              <a:t> se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žilavost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deblje</a:t>
            </a:r>
            <a:r>
              <a:rPr lang="en-US" dirty="0"/>
              <a:t> </a:t>
            </a:r>
            <a:r>
              <a:rPr lang="en-US" dirty="0" err="1"/>
              <a:t>materijale</a:t>
            </a:r>
            <a:r>
              <a:rPr lang="en-US" dirty="0"/>
              <a:t>,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troska</a:t>
            </a:r>
            <a:r>
              <a:rPr lang="en-US" dirty="0"/>
              <a:t>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položajima</a:t>
            </a:r>
            <a:r>
              <a:rPr lang="en-US" dirty="0"/>
              <a:t> –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ugljenične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legirane</a:t>
            </a:r>
            <a:r>
              <a:rPr lang="en-US" dirty="0"/>
              <a:t> </a:t>
            </a:r>
            <a:r>
              <a:rPr lang="en-US" dirty="0" err="1"/>
              <a:t>čelike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1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sr-Latn-CS" dirty="0"/>
              <a:t>zavarivanja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Podrazumeva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vrstu</a:t>
            </a:r>
            <a:r>
              <a:rPr lang="en-US" dirty="0"/>
              <a:t>, </a:t>
            </a:r>
          </a:p>
          <a:p>
            <a:pPr>
              <a:buFontTx/>
              <a:buChar char="-"/>
            </a:pPr>
            <a:r>
              <a:rPr lang="en-US" dirty="0" err="1"/>
              <a:t>polaritet</a:t>
            </a:r>
            <a:r>
              <a:rPr lang="en-US" dirty="0"/>
              <a:t>, </a:t>
            </a:r>
          </a:p>
          <a:p>
            <a:pPr>
              <a:buFontTx/>
              <a:buChar char="-"/>
            </a:pPr>
            <a:r>
              <a:rPr lang="en-US" dirty="0" err="1"/>
              <a:t>jačinu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, </a:t>
            </a:r>
          </a:p>
          <a:p>
            <a:pPr>
              <a:buFontTx/>
              <a:buChar char="-"/>
            </a:pPr>
            <a:r>
              <a:rPr lang="en-US" dirty="0" err="1"/>
              <a:t>napon</a:t>
            </a:r>
            <a:r>
              <a:rPr lang="en-US" dirty="0"/>
              <a:t>, </a:t>
            </a:r>
          </a:p>
          <a:p>
            <a:pPr>
              <a:buFontTx/>
              <a:buChar char="-"/>
            </a:pPr>
            <a:r>
              <a:rPr lang="en-US" dirty="0" err="1"/>
              <a:t>dužina</a:t>
            </a:r>
            <a:r>
              <a:rPr lang="en-US" dirty="0"/>
              <a:t> </a:t>
            </a:r>
            <a:r>
              <a:rPr lang="en-US" dirty="0" err="1"/>
              <a:t>luka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nagib</a:t>
            </a:r>
            <a:endParaRPr lang="en-US" dirty="0"/>
          </a:p>
          <a:p>
            <a:endParaRPr lang="en-US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895600" y="1341437"/>
            <a:ext cx="31242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u="sng" dirty="0" err="1"/>
              <a:t>Indirektna</a:t>
            </a:r>
            <a:r>
              <a:rPr kumimoji="0" lang="sr-Latn-C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polarnost</a:t>
            </a:r>
            <a:r>
              <a:rPr lang="en-US" sz="2400" dirty="0"/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bazične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elektrode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aseline="0" dirty="0" err="1"/>
              <a:t>Veća</a:t>
            </a:r>
            <a:r>
              <a:rPr lang="en-US" sz="2000" baseline="0" dirty="0"/>
              <a:t> </a:t>
            </a:r>
            <a:r>
              <a:rPr lang="en-US" sz="2000" baseline="0" dirty="0" err="1"/>
              <a:t>brzina</a:t>
            </a:r>
            <a:r>
              <a:rPr lang="en-US" sz="2000" baseline="0" dirty="0"/>
              <a:t> </a:t>
            </a:r>
            <a:r>
              <a:rPr lang="en-US" sz="2000" baseline="0" dirty="0" err="1"/>
              <a:t>topljenja</a:t>
            </a:r>
            <a:r>
              <a:rPr lang="en-US" sz="2000" baseline="0" dirty="0"/>
              <a:t> </a:t>
            </a:r>
            <a:r>
              <a:rPr lang="en-US" sz="2000" dirty="0" err="1"/>
              <a:t>osnovnog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endParaRPr lang="en-US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/>
              <a:t>Najveći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91200" y="1646237"/>
            <a:ext cx="32766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celulozne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rutilne</a:t>
            </a:r>
            <a:r>
              <a:rPr lang="en-US" dirty="0"/>
              <a:t> </a:t>
            </a:r>
            <a:r>
              <a:rPr lang="en-US" dirty="0" err="1"/>
              <a:t>obloge</a:t>
            </a:r>
            <a:r>
              <a:rPr lang="en-US" dirty="0"/>
              <a:t> </a:t>
            </a:r>
            <a:r>
              <a:rPr lang="en-US" dirty="0" err="1"/>
              <a:t>elektrode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Zahteva</a:t>
            </a:r>
            <a:r>
              <a:rPr lang="en-US" dirty="0"/>
              <a:t> se </a:t>
            </a:r>
            <a:r>
              <a:rPr lang="en-US" dirty="0" err="1"/>
              <a:t>posebna</a:t>
            </a:r>
            <a:r>
              <a:rPr lang="en-US" dirty="0"/>
              <a:t> </a:t>
            </a:r>
            <a:r>
              <a:rPr lang="en-US" dirty="0" err="1"/>
              <a:t>obloga</a:t>
            </a:r>
            <a:r>
              <a:rPr lang="en-US" dirty="0"/>
              <a:t> (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sz="2000" dirty="0" err="1"/>
              <a:t>kalijumom</a:t>
            </a:r>
            <a:r>
              <a:rPr lang="en-US" sz="2000" dirty="0"/>
              <a:t> – </a:t>
            </a:r>
            <a:r>
              <a:rPr lang="en-US" sz="2000" dirty="0" err="1"/>
              <a:t>povećava</a:t>
            </a:r>
            <a:r>
              <a:rPr lang="en-US" sz="2000" dirty="0"/>
              <a:t> </a:t>
            </a:r>
            <a:r>
              <a:rPr lang="en-US" sz="2000" dirty="0" err="1"/>
              <a:t>stabilnost</a:t>
            </a:r>
            <a:r>
              <a:rPr lang="en-US" sz="2000" dirty="0"/>
              <a:t> </a:t>
            </a:r>
            <a:r>
              <a:rPr lang="en-US" sz="2000" dirty="0" err="1"/>
              <a:t>luka</a:t>
            </a:r>
            <a:r>
              <a:rPr lang="en-US" sz="2000" dirty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Srednjji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6400" y="734705"/>
            <a:ext cx="7848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 err="1"/>
              <a:t>Jednosmerna</a:t>
            </a:r>
            <a:r>
              <a:rPr lang="en-US" sz="2500" dirty="0"/>
              <a:t> </a:t>
            </a:r>
            <a:r>
              <a:rPr lang="en-US" sz="2500" dirty="0" err="1"/>
              <a:t>struja</a:t>
            </a:r>
            <a:r>
              <a:rPr lang="en-US" sz="2500" dirty="0"/>
              <a:t>:	             	      </a:t>
            </a:r>
            <a:r>
              <a:rPr lang="en-US" sz="2500" dirty="0" err="1"/>
              <a:t>Naizmenična</a:t>
            </a:r>
            <a:r>
              <a:rPr lang="en-US" sz="2500" dirty="0"/>
              <a:t> </a:t>
            </a:r>
          </a:p>
          <a:p>
            <a:pPr lvl="0"/>
            <a:r>
              <a:rPr lang="en-US" sz="2500" dirty="0"/>
              <a:t>						</a:t>
            </a:r>
            <a:r>
              <a:rPr lang="en-US" sz="2500" dirty="0" err="1"/>
              <a:t>struja</a:t>
            </a:r>
            <a:r>
              <a:rPr lang="en-US" sz="2500" dirty="0"/>
              <a:t>:</a:t>
            </a:r>
          </a:p>
          <a:p>
            <a:endParaRPr lang="en-US" sz="2500" dirty="0"/>
          </a:p>
        </p:txBody>
      </p:sp>
      <p:sp>
        <p:nvSpPr>
          <p:cNvPr id="37" name="Left Brace 36"/>
          <p:cNvSpPr/>
          <p:nvPr/>
        </p:nvSpPr>
        <p:spPr>
          <a:xfrm rot="5400000">
            <a:off x="2918618" y="-1653382"/>
            <a:ext cx="258763" cy="59436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81000" y="3581400"/>
            <a:ext cx="7848600" cy="2286000"/>
            <a:chOff x="30589" y="3403435"/>
            <a:chExt cx="9113411" cy="3606965"/>
          </a:xfrm>
        </p:grpSpPr>
        <p:grpSp>
          <p:nvGrpSpPr>
            <p:cNvPr id="2" name="Group 19"/>
            <p:cNvGrpSpPr/>
            <p:nvPr/>
          </p:nvGrpSpPr>
          <p:grpSpPr>
            <a:xfrm>
              <a:off x="30589" y="3403435"/>
              <a:ext cx="7132211" cy="3530765"/>
              <a:chOff x="30589" y="3099274"/>
              <a:chExt cx="7132211" cy="353076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30589" y="3099275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3154790" y="3099274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Freeform 6"/>
              <p:cNvSpPr/>
              <p:nvPr/>
            </p:nvSpPr>
            <p:spPr>
              <a:xfrm>
                <a:off x="2660073" y="3519055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257800" y="3683237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52800" y="5512037"/>
                <a:ext cx="5334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/>
                  <a:t>-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76600" y="3149837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/>
                  <a:t>+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098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580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580000">
                <a:off x="2294374" y="6032031"/>
                <a:ext cx="10769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580000">
                <a:off x="6930748" y="5993311"/>
                <a:ext cx="95287" cy="439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676400" y="35814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0600" y="35814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76400" y="64008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00600" y="63246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252545" y="4151587"/>
              <a:ext cx="1072055" cy="2096813"/>
            </a:xfrm>
            <a:custGeom>
              <a:avLst/>
              <a:gdLst>
                <a:gd name="connsiteX0" fmla="*/ 0 w 1072055"/>
                <a:gd name="connsiteY0" fmla="*/ 614855 h 2096813"/>
                <a:gd name="connsiteX1" fmla="*/ 47296 w 1072055"/>
                <a:gd name="connsiteY1" fmla="*/ 930165 h 2096813"/>
                <a:gd name="connsiteX2" fmla="*/ 236483 w 1072055"/>
                <a:gd name="connsiteY2" fmla="*/ 1891862 h 2096813"/>
                <a:gd name="connsiteX3" fmla="*/ 819807 w 1072055"/>
                <a:gd name="connsiteY3" fmla="*/ 1891862 h 2096813"/>
                <a:gd name="connsiteX4" fmla="*/ 835572 w 1072055"/>
                <a:gd name="connsiteY4" fmla="*/ 2096813 h 2096813"/>
                <a:gd name="connsiteX5" fmla="*/ 1072055 w 1072055"/>
                <a:gd name="connsiteY5" fmla="*/ 2096813 h 2096813"/>
                <a:gd name="connsiteX6" fmla="*/ 1056289 w 1072055"/>
                <a:gd name="connsiteY6" fmla="*/ 0 h 2096813"/>
                <a:gd name="connsiteX7" fmla="*/ 646386 w 1072055"/>
                <a:gd name="connsiteY7" fmla="*/ 0 h 2096813"/>
                <a:gd name="connsiteX8" fmla="*/ 0 w 1072055"/>
                <a:gd name="connsiteY8" fmla="*/ 614855 h 20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055" h="2096813">
                  <a:moveTo>
                    <a:pt x="0" y="614855"/>
                  </a:moveTo>
                  <a:lnTo>
                    <a:pt x="47296" y="930165"/>
                  </a:lnTo>
                  <a:lnTo>
                    <a:pt x="236483" y="1891862"/>
                  </a:lnTo>
                  <a:lnTo>
                    <a:pt x="819807" y="1891862"/>
                  </a:lnTo>
                  <a:lnTo>
                    <a:pt x="835572" y="2096813"/>
                  </a:lnTo>
                  <a:lnTo>
                    <a:pt x="1072055" y="2096813"/>
                  </a:lnTo>
                  <a:lnTo>
                    <a:pt x="1056289" y="0"/>
                  </a:lnTo>
                  <a:lnTo>
                    <a:pt x="646386" y="0"/>
                  </a:lnTo>
                  <a:lnTo>
                    <a:pt x="0" y="61485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021200" y="3511769"/>
              <a:ext cx="3122800" cy="3498631"/>
              <a:chOff x="1121349" y="3295904"/>
              <a:chExt cx="3033568" cy="3270031"/>
            </a:xfrm>
          </p:grpSpPr>
          <p:grpSp>
            <p:nvGrpSpPr>
              <p:cNvPr id="25" name="Group 14"/>
              <p:cNvGrpSpPr/>
              <p:nvPr/>
            </p:nvGrpSpPr>
            <p:grpSpPr>
              <a:xfrm>
                <a:off x="1121349" y="3295904"/>
                <a:ext cx="3033568" cy="3270031"/>
                <a:chOff x="455900" y="3295904"/>
                <a:chExt cx="3033568" cy="3270031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31697"/>
                <a:stretch>
                  <a:fillRect/>
                </a:stretch>
              </p:blipFill>
              <p:spPr bwMode="auto">
                <a:xfrm rot="21540000">
                  <a:off x="455900" y="3295904"/>
                  <a:ext cx="3033568" cy="3270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685800" y="3429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5800" y="55626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057400" y="3429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057400" y="6019800"/>
                  <a:ext cx="1524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43000" y="4648200"/>
                <a:ext cx="685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~</a:t>
                </a:r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8071945" y="4151587"/>
              <a:ext cx="1072055" cy="2096813"/>
            </a:xfrm>
            <a:custGeom>
              <a:avLst/>
              <a:gdLst>
                <a:gd name="connsiteX0" fmla="*/ 0 w 1072055"/>
                <a:gd name="connsiteY0" fmla="*/ 614855 h 2096813"/>
                <a:gd name="connsiteX1" fmla="*/ 47296 w 1072055"/>
                <a:gd name="connsiteY1" fmla="*/ 930165 h 2096813"/>
                <a:gd name="connsiteX2" fmla="*/ 236483 w 1072055"/>
                <a:gd name="connsiteY2" fmla="*/ 1891862 h 2096813"/>
                <a:gd name="connsiteX3" fmla="*/ 819807 w 1072055"/>
                <a:gd name="connsiteY3" fmla="*/ 1891862 h 2096813"/>
                <a:gd name="connsiteX4" fmla="*/ 835572 w 1072055"/>
                <a:gd name="connsiteY4" fmla="*/ 2096813 h 2096813"/>
                <a:gd name="connsiteX5" fmla="*/ 1072055 w 1072055"/>
                <a:gd name="connsiteY5" fmla="*/ 2096813 h 2096813"/>
                <a:gd name="connsiteX6" fmla="*/ 1056289 w 1072055"/>
                <a:gd name="connsiteY6" fmla="*/ 0 h 2096813"/>
                <a:gd name="connsiteX7" fmla="*/ 646386 w 1072055"/>
                <a:gd name="connsiteY7" fmla="*/ 0 h 2096813"/>
                <a:gd name="connsiteX8" fmla="*/ 0 w 1072055"/>
                <a:gd name="connsiteY8" fmla="*/ 614855 h 20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055" h="2096813">
                  <a:moveTo>
                    <a:pt x="0" y="614855"/>
                  </a:moveTo>
                  <a:lnTo>
                    <a:pt x="47296" y="930165"/>
                  </a:lnTo>
                  <a:lnTo>
                    <a:pt x="236483" y="1891862"/>
                  </a:lnTo>
                  <a:lnTo>
                    <a:pt x="819807" y="1891862"/>
                  </a:lnTo>
                  <a:lnTo>
                    <a:pt x="835572" y="2096813"/>
                  </a:lnTo>
                  <a:lnTo>
                    <a:pt x="1072055" y="2096813"/>
                  </a:lnTo>
                  <a:lnTo>
                    <a:pt x="1056289" y="0"/>
                  </a:lnTo>
                  <a:lnTo>
                    <a:pt x="646386" y="0"/>
                  </a:lnTo>
                  <a:lnTo>
                    <a:pt x="0" y="61485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1524000" y="5105400"/>
              <a:ext cx="457200" cy="55839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7543800" y="5121655"/>
              <a:ext cx="392207" cy="896797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1676400" y="5562600"/>
              <a:ext cx="457200" cy="609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648200" y="5105400"/>
              <a:ext cx="457200" cy="55839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4" name="Down Arrow 43"/>
            <p:cNvSpPr/>
            <p:nvPr/>
          </p:nvSpPr>
          <p:spPr>
            <a:xfrm rot="10800000">
              <a:off x="4800600" y="5562600"/>
              <a:ext cx="457200" cy="6096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5" name="Up-Down Arrow 44"/>
            <p:cNvSpPr/>
            <p:nvPr/>
          </p:nvSpPr>
          <p:spPr>
            <a:xfrm>
              <a:off x="7696200" y="5105400"/>
              <a:ext cx="392207" cy="896797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65237"/>
            <a:ext cx="3048000" cy="4830763"/>
          </a:xfrm>
        </p:spPr>
        <p:txBody>
          <a:bodyPr>
            <a:normAutofit/>
          </a:bodyPr>
          <a:lstStyle/>
          <a:p>
            <a:r>
              <a:rPr lang="en-US" sz="2400" u="sng" dirty="0" err="1"/>
              <a:t>Direktna</a:t>
            </a:r>
            <a:r>
              <a:rPr lang="sr-Latn-CS" sz="2400" u="sng" dirty="0"/>
              <a:t> polarnost</a:t>
            </a:r>
            <a:r>
              <a:rPr lang="en-US" sz="2400" u="sng" dirty="0"/>
              <a:t>:</a:t>
            </a:r>
          </a:p>
          <a:p>
            <a:pPr>
              <a:buFontTx/>
              <a:buChar char="-"/>
            </a:pPr>
            <a:r>
              <a:rPr lang="en-US" sz="2000" dirty="0" err="1"/>
              <a:t>Uglavnom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celulozne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rutilne</a:t>
            </a:r>
            <a:r>
              <a:rPr lang="en-US" sz="2000" dirty="0"/>
              <a:t> (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natrijumom</a:t>
            </a:r>
            <a:r>
              <a:rPr lang="en-US" sz="2000" dirty="0"/>
              <a:t>) </a:t>
            </a:r>
            <a:r>
              <a:rPr lang="en-US" sz="2000" dirty="0" err="1"/>
              <a:t>obloge</a:t>
            </a:r>
            <a:r>
              <a:rPr lang="en-US" sz="2000" dirty="0"/>
              <a:t> </a:t>
            </a:r>
            <a:r>
              <a:rPr lang="en-US" sz="2000" dirty="0" err="1"/>
              <a:t>elektrode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Najveća</a:t>
            </a:r>
            <a:r>
              <a:rPr lang="en-US" sz="2000" dirty="0"/>
              <a:t> </a:t>
            </a:r>
            <a:r>
              <a:rPr lang="en-US" sz="2000" dirty="0" err="1"/>
              <a:t>brzina</a:t>
            </a:r>
            <a:r>
              <a:rPr lang="en-US" sz="2000" dirty="0"/>
              <a:t> </a:t>
            </a:r>
            <a:r>
              <a:rPr lang="en-US" sz="2000" dirty="0" err="1"/>
              <a:t>topljenja</a:t>
            </a:r>
            <a:r>
              <a:rPr lang="en-US" sz="2000" dirty="0"/>
              <a:t> </a:t>
            </a:r>
            <a:r>
              <a:rPr lang="en-US" sz="2000" dirty="0" err="1"/>
              <a:t>elektrode</a:t>
            </a:r>
            <a:r>
              <a:rPr lang="en-US" sz="2000" dirty="0"/>
              <a:t>, </a:t>
            </a:r>
            <a:r>
              <a:rPr lang="en-US" sz="2000" dirty="0" err="1"/>
              <a:t>najmanji</a:t>
            </a:r>
            <a:r>
              <a:rPr lang="en-US" sz="2000" dirty="0"/>
              <a:t> </a:t>
            </a:r>
            <a:r>
              <a:rPr lang="en-US" sz="2000" dirty="0" err="1"/>
              <a:t>uvar</a:t>
            </a:r>
            <a:r>
              <a:rPr lang="en-US" sz="2000" dirty="0"/>
              <a:t> (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navarivanje</a:t>
            </a:r>
            <a:r>
              <a:rPr lang="en-US" sz="20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7707" t="67709" r="68047" b="26615"/>
          <a:stretch/>
        </p:blipFill>
        <p:spPr>
          <a:xfrm>
            <a:off x="1295400" y="5859446"/>
            <a:ext cx="1324966" cy="99572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l="23370" t="67709" r="72809" b="26615"/>
          <a:stretch/>
        </p:blipFill>
        <p:spPr>
          <a:xfrm>
            <a:off x="6579125" y="5826272"/>
            <a:ext cx="1269620" cy="106014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/>
          <a:srcRect l="18727" t="67709" r="77027" b="26615"/>
          <a:stretch/>
        </p:blipFill>
        <p:spPr>
          <a:xfrm>
            <a:off x="3918643" y="5857257"/>
            <a:ext cx="1351444" cy="1015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18" y="101025"/>
            <a:ext cx="748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 err="1"/>
              <a:t>Vrsta</a:t>
            </a:r>
            <a:r>
              <a:rPr lang="en-US" sz="3200" u="sng" dirty="0"/>
              <a:t> </a:t>
            </a:r>
            <a:r>
              <a:rPr lang="en-US" sz="3200" u="sng" dirty="0" err="1"/>
              <a:t>i</a:t>
            </a:r>
            <a:r>
              <a:rPr lang="en-US" sz="3200" u="sng" dirty="0"/>
              <a:t> </a:t>
            </a:r>
            <a:r>
              <a:rPr lang="en-US" sz="3200" u="sng" dirty="0" err="1"/>
              <a:t>polarnost</a:t>
            </a:r>
            <a:r>
              <a:rPr lang="en-US" sz="3200" u="sng" dirty="0"/>
              <a:t> </a:t>
            </a:r>
            <a:r>
              <a:rPr lang="en-US" sz="3200" u="sng" dirty="0" err="1"/>
              <a:t>struje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6074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>
            <a:normAutofit lnSpcReduction="10000"/>
          </a:bodyPr>
          <a:lstStyle/>
          <a:p>
            <a:r>
              <a:rPr lang="en-US" u="sng" dirty="0" err="1"/>
              <a:t>Jačina</a:t>
            </a:r>
            <a:r>
              <a:rPr lang="en-US" u="sng" dirty="0"/>
              <a:t> </a:t>
            </a:r>
            <a:r>
              <a:rPr lang="en-US" u="sng" dirty="0" err="1"/>
              <a:t>struje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sr-Latn-CS" dirty="0"/>
              <a:t>Struju zavarivanja propisuje proizvođač elektrode.</a:t>
            </a:r>
          </a:p>
          <a:p>
            <a:r>
              <a:rPr lang="sr-Latn-CS" dirty="0"/>
              <a:t>Jačina struje predstavlja kompromis:</a:t>
            </a:r>
          </a:p>
          <a:p>
            <a:pPr>
              <a:buFontTx/>
              <a:buChar char="-"/>
            </a:pPr>
            <a:r>
              <a:rPr lang="sr-Latn-CS" dirty="0"/>
              <a:t>Premala struja: nestabilan luk</a:t>
            </a:r>
            <a:r>
              <a:rPr lang="en-US" dirty="0"/>
              <a:t>,</a:t>
            </a:r>
            <a:r>
              <a:rPr lang="sr-Latn-CS" dirty="0"/>
              <a:t> mali uvar</a:t>
            </a:r>
            <a:r>
              <a:rPr lang="en-US" dirty="0"/>
              <a:t>, </a:t>
            </a:r>
            <a:r>
              <a:rPr lang="en-US" dirty="0" err="1"/>
              <a:t>lepljenje</a:t>
            </a:r>
            <a:r>
              <a:rPr lang="en-US" dirty="0"/>
              <a:t> </a:t>
            </a:r>
            <a:r>
              <a:rPr lang="en-US" dirty="0" err="1"/>
              <a:t>uključaka</a:t>
            </a:r>
            <a:r>
              <a:rPr lang="en-US" dirty="0"/>
              <a:t> </a:t>
            </a:r>
            <a:r>
              <a:rPr lang="en-US" dirty="0" err="1"/>
              <a:t>troske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stranice</a:t>
            </a:r>
            <a:r>
              <a:rPr lang="en-US" dirty="0"/>
              <a:t> </a:t>
            </a:r>
            <a:r>
              <a:rPr lang="en-US" dirty="0" err="1"/>
              <a:t>žljeba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Prevelika struja: </a:t>
            </a:r>
            <a:r>
              <a:rPr lang="en-US" dirty="0" err="1"/>
              <a:t>prevelik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– </a:t>
            </a: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krupnozrne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, </a:t>
            </a:r>
            <a:r>
              <a:rPr lang="en-US" dirty="0" err="1"/>
              <a:t>sagorevanje</a:t>
            </a:r>
            <a:r>
              <a:rPr lang="en-US" dirty="0"/>
              <a:t> </a:t>
            </a:r>
            <a:r>
              <a:rPr lang="en-US" dirty="0" err="1"/>
              <a:t>legirajućih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, </a:t>
            </a:r>
            <a:r>
              <a:rPr lang="en-US" dirty="0" err="1"/>
              <a:t>uključci</a:t>
            </a:r>
            <a:r>
              <a:rPr lang="en-US" dirty="0"/>
              <a:t> </a:t>
            </a:r>
            <a:r>
              <a:rPr lang="en-US" dirty="0" err="1"/>
              <a:t>troske</a:t>
            </a:r>
            <a:r>
              <a:rPr lang="en-US" dirty="0"/>
              <a:t> se </a:t>
            </a:r>
            <a:r>
              <a:rPr lang="en-US" dirty="0" err="1"/>
              <a:t>povlače</a:t>
            </a:r>
            <a:r>
              <a:rPr lang="en-US" dirty="0"/>
              <a:t> u </a:t>
            </a:r>
            <a:r>
              <a:rPr lang="en-US" dirty="0" err="1"/>
              <a:t>dubinu</a:t>
            </a:r>
            <a:r>
              <a:rPr lang="en-US" dirty="0"/>
              <a:t> </a:t>
            </a:r>
            <a:r>
              <a:rPr lang="en-US" dirty="0" err="1"/>
              <a:t>šava</a:t>
            </a:r>
            <a:endParaRPr lang="sr-Latn-C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7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700" dirty="0" err="1"/>
              <a:t>Jačina</a:t>
            </a:r>
            <a:r>
              <a:rPr lang="en-US" sz="2700" dirty="0"/>
              <a:t> </a:t>
            </a:r>
            <a:r>
              <a:rPr lang="en-US" sz="2700" dirty="0" err="1"/>
              <a:t>struje</a:t>
            </a:r>
            <a:r>
              <a:rPr lang="en-US" sz="2700" dirty="0"/>
              <a:t> se </a:t>
            </a:r>
            <a:r>
              <a:rPr lang="en-US" sz="2700" dirty="0" err="1"/>
              <a:t>određuje</a:t>
            </a:r>
            <a:r>
              <a:rPr lang="en-US" sz="2700" dirty="0"/>
              <a:t> </a:t>
            </a:r>
            <a:r>
              <a:rPr lang="sr-Latn-CS" sz="2700" dirty="0"/>
              <a:t>prema odabranom prečniku </a:t>
            </a:r>
            <a:r>
              <a:rPr lang="sr-Latn-CS" sz="2700" dirty="0" err="1"/>
              <a:t>ele</a:t>
            </a:r>
            <a:r>
              <a:rPr lang="en-US" sz="2700" dirty="0"/>
              <a:t>k</a:t>
            </a:r>
            <a:r>
              <a:rPr lang="sr-Latn-CS" sz="2700" dirty="0" err="1"/>
              <a:t>trode</a:t>
            </a:r>
            <a:r>
              <a:rPr lang="en-US" sz="2700" dirty="0"/>
              <a:t>:</a:t>
            </a:r>
          </a:p>
          <a:p>
            <a:pPr marL="0" indent="0">
              <a:buNone/>
            </a:pPr>
            <a:r>
              <a:rPr lang="en-US" sz="2700" dirty="0"/>
              <a:t>I=(20-25)d</a:t>
            </a:r>
            <a:r>
              <a:rPr lang="en-US" sz="2700" baseline="-25000" dirty="0"/>
              <a:t>e</a:t>
            </a:r>
            <a:r>
              <a:rPr lang="en-US" sz="2700" dirty="0"/>
              <a:t> d</a:t>
            </a:r>
            <a:r>
              <a:rPr lang="en-US" sz="2700" baseline="-25000" dirty="0"/>
              <a:t>e</a:t>
            </a:r>
            <a:r>
              <a:rPr lang="en-US" sz="2700" dirty="0"/>
              <a:t>&lt;4mm</a:t>
            </a:r>
          </a:p>
          <a:p>
            <a:pPr marL="0" indent="0">
              <a:buNone/>
            </a:pPr>
            <a:r>
              <a:rPr lang="en-US" sz="2700" dirty="0"/>
              <a:t>I=(35-50)d</a:t>
            </a:r>
            <a:r>
              <a:rPr lang="en-US" sz="2700" baseline="-25000" dirty="0"/>
              <a:t>e</a:t>
            </a:r>
            <a:r>
              <a:rPr lang="en-US" sz="2700" dirty="0"/>
              <a:t> d</a:t>
            </a:r>
            <a:r>
              <a:rPr lang="en-US" sz="2700" baseline="-25000" dirty="0"/>
              <a:t>e</a:t>
            </a:r>
            <a:r>
              <a:rPr lang="en-US" sz="2700" dirty="0"/>
              <a:t>=4-5mm</a:t>
            </a:r>
          </a:p>
          <a:p>
            <a:pPr marL="0" indent="0">
              <a:buNone/>
            </a:pPr>
            <a:r>
              <a:rPr lang="en-US" sz="2700" dirty="0"/>
              <a:t>I=(15+6d</a:t>
            </a:r>
            <a:r>
              <a:rPr lang="en-US" sz="2700" baseline="-25000" dirty="0"/>
              <a:t>e</a:t>
            </a:r>
            <a:r>
              <a:rPr lang="en-US" sz="2700" dirty="0"/>
              <a:t>)d</a:t>
            </a:r>
            <a:r>
              <a:rPr lang="en-US" sz="2700" baseline="-25000" dirty="0"/>
              <a:t>e</a:t>
            </a:r>
            <a:r>
              <a:rPr lang="en-US" sz="2700" dirty="0"/>
              <a:t> d</a:t>
            </a:r>
            <a:r>
              <a:rPr lang="en-US" sz="2700" baseline="-25000" dirty="0"/>
              <a:t>e</a:t>
            </a:r>
            <a:r>
              <a:rPr lang="en-US" sz="2700" dirty="0"/>
              <a:t>&gt;5mm</a:t>
            </a:r>
          </a:p>
          <a:p>
            <a:pPr>
              <a:buNone/>
            </a:pPr>
            <a:r>
              <a:rPr lang="en-US" sz="2700" dirty="0"/>
              <a:t>- </a:t>
            </a:r>
            <a:r>
              <a:rPr lang="sr-Latn-CS" sz="2700" dirty="0"/>
              <a:t>Vertikalni položaj: treba smanjiti struju za 15 -</a:t>
            </a:r>
            <a:r>
              <a:rPr lang="en-US" sz="2700" dirty="0"/>
              <a:t> </a:t>
            </a:r>
            <a:r>
              <a:rPr lang="sr-Latn-CS" sz="2700" dirty="0"/>
              <a:t>20 % u odnosu na struju u horizontalnom položaju, elektrode ne deblje od 4-5 mm.</a:t>
            </a:r>
          </a:p>
          <a:p>
            <a:pPr>
              <a:buNone/>
            </a:pPr>
            <a:r>
              <a:rPr lang="sr-Latn-CS" sz="2700" dirty="0"/>
              <a:t>- Položaj iznad glave: treba smanjiti struju za 20 – 25 % u odnosu na struju u horizontalnom položaju, elektrode prečnika do 4 mm.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r-Latn-C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252" t="56945" r="11688" b="33941"/>
          <a:stretch/>
        </p:blipFill>
        <p:spPr>
          <a:xfrm>
            <a:off x="1828800" y="5486400"/>
            <a:ext cx="5829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1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Proračun parametara režima zavarivanja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Latn-CS" dirty="0"/>
              <a:t>Režimi ručnog elektrolučnog zavarivanja (REL, E postupak)</a:t>
            </a:r>
          </a:p>
          <a:p>
            <a:pPr marL="514350" indent="-514350">
              <a:buAutoNum type="arabicPeriod"/>
            </a:pPr>
            <a:r>
              <a:rPr lang="sr-Latn-CS" dirty="0"/>
              <a:t>Režimi EPP zavarivanja</a:t>
            </a:r>
          </a:p>
          <a:p>
            <a:pPr marL="514350" indent="-514350">
              <a:buAutoNum type="arabicPeriod"/>
            </a:pPr>
            <a:r>
              <a:rPr lang="sr-Latn-CS" dirty="0"/>
              <a:t>Režimi MAG zavarivanja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Režimi</a:t>
            </a:r>
            <a:r>
              <a:rPr lang="en-US" dirty="0"/>
              <a:t> </a:t>
            </a:r>
            <a:r>
              <a:rPr lang="en-US" dirty="0" err="1"/>
              <a:t>elektrootpornog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sr-Latn-C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Brzina</a:t>
            </a:r>
            <a:r>
              <a:rPr lang="en-US" u="sng" dirty="0"/>
              <a:t> </a:t>
            </a:r>
            <a:r>
              <a:rPr lang="en-US" u="sng" dirty="0" err="1"/>
              <a:t>zavarivanja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Uvar</a:t>
            </a:r>
            <a:r>
              <a:rPr lang="en-US" dirty="0"/>
              <a:t>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raste</a:t>
            </a:r>
            <a:r>
              <a:rPr lang="en-US" dirty="0"/>
              <a:t>, a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opada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Nadvišenje</a:t>
            </a:r>
            <a:r>
              <a:rPr lang="en-US" dirty="0"/>
              <a:t> </a:t>
            </a:r>
            <a:r>
              <a:rPr lang="en-US" dirty="0" err="1"/>
              <a:t>opada</a:t>
            </a:r>
            <a:r>
              <a:rPr lang="en-US" dirty="0"/>
              <a:t> pa </a:t>
            </a:r>
            <a:r>
              <a:rPr lang="en-US" dirty="0" err="1"/>
              <a:t>raste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421" t="68750" r="11567" b="21875"/>
          <a:stretch/>
        </p:blipFill>
        <p:spPr>
          <a:xfrm>
            <a:off x="2133600" y="4319662"/>
            <a:ext cx="6009406" cy="13191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00600" y="4343400"/>
            <a:ext cx="609600" cy="838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329035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Optimalno</a:t>
            </a:r>
            <a:r>
              <a:rPr lang="en-US" sz="2800" b="1" dirty="0"/>
              <a:t> !</a:t>
            </a:r>
          </a:p>
        </p:txBody>
      </p:sp>
      <p:sp>
        <p:nvSpPr>
          <p:cNvPr id="7" name="Down Arrow 6"/>
          <p:cNvSpPr/>
          <p:nvPr/>
        </p:nvSpPr>
        <p:spPr>
          <a:xfrm>
            <a:off x="4800600" y="3733800"/>
            <a:ext cx="609600" cy="506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dirty="0"/>
              <a:t>* U slučaju da se plata zavarivača određuje prema normi, zavarivači su skloni da upotrebe deblju elektrodu, sa jačom strujom i povećaju brznu zavarivanja, ali u tom slučaju opada kvalitet (npr. nagorevanje ivica</a:t>
            </a:r>
            <a:r>
              <a:rPr lang="en-US" dirty="0"/>
              <a:t>-</a:t>
            </a:r>
            <a:r>
              <a:rPr lang="en-US" dirty="0" err="1"/>
              <a:t>zajed</a:t>
            </a:r>
            <a:r>
              <a:rPr lang="sr-Latn-CS" dirty="0"/>
              <a:t>)!!!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/>
              <a:t>Napon</a:t>
            </a:r>
            <a:r>
              <a:rPr lang="en-US" u="sng" dirty="0"/>
              <a:t> </a:t>
            </a:r>
            <a:r>
              <a:rPr lang="en-US" u="sng" dirty="0" err="1"/>
              <a:t>luka</a:t>
            </a:r>
            <a:r>
              <a:rPr lang="en-US" dirty="0"/>
              <a:t>: -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jačine</a:t>
            </a:r>
            <a:r>
              <a:rPr lang="en-US" dirty="0"/>
              <a:t> </a:t>
            </a:r>
            <a:r>
              <a:rPr lang="en-US" dirty="0" err="1"/>
              <a:t>struje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</a:t>
            </a:r>
            <a:r>
              <a:rPr lang="en-US" baseline="-25000" dirty="0" err="1"/>
              <a:t>l</a:t>
            </a:r>
            <a:r>
              <a:rPr lang="en-US" dirty="0"/>
              <a:t>=20+0,04I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Mali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uzak</a:t>
            </a:r>
            <a:r>
              <a:rPr lang="en-US" dirty="0"/>
              <a:t> </a:t>
            </a:r>
            <a:r>
              <a:rPr lang="en-US" dirty="0" err="1"/>
              <a:t>raspon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REL/E: 22-32 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80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5592763"/>
          </a:xfrm>
        </p:spPr>
        <p:txBody>
          <a:bodyPr>
            <a:normAutofit/>
          </a:bodyPr>
          <a:lstStyle/>
          <a:p>
            <a:r>
              <a:rPr lang="en-US" u="sng" dirty="0" err="1"/>
              <a:t>Dužina</a:t>
            </a:r>
            <a:r>
              <a:rPr lang="en-US" u="sng" dirty="0"/>
              <a:t> </a:t>
            </a:r>
            <a:r>
              <a:rPr lang="en-US" u="sng" dirty="0" err="1"/>
              <a:t>luka</a:t>
            </a:r>
            <a:r>
              <a:rPr lang="en-US" dirty="0" err="1"/>
              <a:t>-rastojanje</a:t>
            </a:r>
            <a:r>
              <a:rPr lang="en-US" dirty="0"/>
              <a:t> od </a:t>
            </a:r>
            <a:r>
              <a:rPr lang="en-US" dirty="0" err="1"/>
              <a:t>elektrode</a:t>
            </a:r>
            <a:r>
              <a:rPr lang="en-US" dirty="0"/>
              <a:t> do </a:t>
            </a:r>
            <a:r>
              <a:rPr lang="en-US" dirty="0" err="1"/>
              <a:t>osn.mat</a:t>
            </a:r>
            <a:r>
              <a:rPr lang="en-US" dirty="0"/>
              <a:t>.:</a:t>
            </a:r>
          </a:p>
          <a:p>
            <a:pPr marL="0" indent="0">
              <a:buNone/>
            </a:pPr>
            <a:r>
              <a:rPr lang="en-US" dirty="0"/>
              <a:t>-  </a:t>
            </a:r>
            <a:r>
              <a:rPr lang="en-US" sz="2500" dirty="0" err="1"/>
              <a:t>Prekratak</a:t>
            </a:r>
            <a:r>
              <a:rPr lang="en-US" sz="2500" dirty="0"/>
              <a:t> </a:t>
            </a:r>
            <a:r>
              <a:rPr lang="en-US" sz="2500" dirty="0" err="1"/>
              <a:t>luk</a:t>
            </a:r>
            <a:r>
              <a:rPr lang="en-US" sz="2500" dirty="0"/>
              <a:t>  </a:t>
            </a:r>
            <a:r>
              <a:rPr lang="en-US" sz="2500" dirty="0" err="1"/>
              <a:t>uranja</a:t>
            </a:r>
            <a:r>
              <a:rPr lang="en-US" sz="2500" dirty="0"/>
              <a:t> u </a:t>
            </a:r>
            <a:r>
              <a:rPr lang="en-US" sz="2500" dirty="0" err="1"/>
              <a:t>rastop</a:t>
            </a:r>
            <a:r>
              <a:rPr lang="en-US" sz="2500" dirty="0"/>
              <a:t>, </a:t>
            </a:r>
            <a:r>
              <a:rPr lang="en-US" sz="2500" dirty="0" err="1"/>
              <a:t>pojava</a:t>
            </a:r>
            <a:r>
              <a:rPr lang="en-US" sz="2500" dirty="0"/>
              <a:t>  </a:t>
            </a:r>
            <a:r>
              <a:rPr lang="en-US" sz="2500" dirty="0" err="1"/>
              <a:t>uključaka</a:t>
            </a:r>
            <a:r>
              <a:rPr lang="en-US" sz="2500" dirty="0"/>
              <a:t> </a:t>
            </a:r>
            <a:r>
              <a:rPr lang="en-US" sz="2500" dirty="0" err="1"/>
              <a:t>troske</a:t>
            </a:r>
            <a:endParaRPr lang="en-US" sz="2500" dirty="0"/>
          </a:p>
          <a:p>
            <a:pPr>
              <a:buFontTx/>
              <a:buChar char="-"/>
            </a:pPr>
            <a:r>
              <a:rPr lang="en-US" sz="2500" dirty="0" err="1"/>
              <a:t>Predug</a:t>
            </a:r>
            <a:r>
              <a:rPr lang="en-US" sz="2500" dirty="0"/>
              <a:t> </a:t>
            </a:r>
            <a:r>
              <a:rPr lang="en-US" sz="2500" dirty="0" err="1"/>
              <a:t>luk</a:t>
            </a:r>
            <a:r>
              <a:rPr lang="en-US" sz="2500" dirty="0"/>
              <a:t> je </a:t>
            </a:r>
            <a:r>
              <a:rPr lang="en-US" sz="2500" dirty="0" err="1"/>
              <a:t>nestabilan</a:t>
            </a:r>
            <a:r>
              <a:rPr lang="en-US" sz="2500" dirty="0"/>
              <a:t>, </a:t>
            </a:r>
            <a:r>
              <a:rPr lang="en-US" sz="2500" dirty="0" err="1"/>
              <a:t>mali</a:t>
            </a:r>
            <a:r>
              <a:rPr lang="en-US" sz="2500" dirty="0"/>
              <a:t> </a:t>
            </a:r>
            <a:r>
              <a:rPr lang="en-US" sz="2500" dirty="0" err="1"/>
              <a:t>uvar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l=(0,9-1,1)d</a:t>
            </a:r>
            <a:r>
              <a:rPr lang="en-US" sz="2500" baseline="-25000" dirty="0"/>
              <a:t>e</a:t>
            </a:r>
            <a:r>
              <a:rPr lang="en-US" sz="2500" dirty="0"/>
              <a:t> (</a:t>
            </a:r>
            <a:r>
              <a:rPr lang="en-US" sz="2500" dirty="0" err="1"/>
              <a:t>sučeoni</a:t>
            </a:r>
            <a:r>
              <a:rPr lang="en-US" sz="2500" dirty="0"/>
              <a:t> </a:t>
            </a:r>
            <a:r>
              <a:rPr lang="en-US" sz="2500" dirty="0" err="1"/>
              <a:t>spojevi</a:t>
            </a:r>
            <a:r>
              <a:rPr lang="en-US" sz="2500" dirty="0"/>
              <a:t> </a:t>
            </a:r>
            <a:r>
              <a:rPr lang="en-US" sz="2500" dirty="0" err="1"/>
              <a:t>uglj.i</a:t>
            </a:r>
            <a:r>
              <a:rPr lang="en-US" sz="2500" dirty="0"/>
              <a:t> </a:t>
            </a:r>
            <a:r>
              <a:rPr lang="en-US" sz="2500" dirty="0" err="1"/>
              <a:t>n.leg.čelika</a:t>
            </a:r>
            <a:r>
              <a:rPr lang="en-US" sz="2500" dirty="0"/>
              <a:t>)</a:t>
            </a:r>
          </a:p>
          <a:p>
            <a:pPr marL="0" indent="0">
              <a:buNone/>
            </a:pPr>
            <a:r>
              <a:rPr lang="en-US" sz="2500" dirty="0"/>
              <a:t>l=(0,8-0,9)d</a:t>
            </a:r>
            <a:r>
              <a:rPr lang="en-US" sz="2500" baseline="-25000" dirty="0"/>
              <a:t>e</a:t>
            </a:r>
            <a:r>
              <a:rPr lang="en-US" sz="2500" dirty="0"/>
              <a:t> (</a:t>
            </a:r>
            <a:r>
              <a:rPr lang="en-US" sz="2500" dirty="0" err="1"/>
              <a:t>sučeoni</a:t>
            </a:r>
            <a:r>
              <a:rPr lang="en-US" sz="2500" dirty="0"/>
              <a:t> </a:t>
            </a:r>
            <a:r>
              <a:rPr lang="en-US" sz="2500" dirty="0" err="1"/>
              <a:t>spojevi</a:t>
            </a:r>
            <a:r>
              <a:rPr lang="en-US" sz="2500" dirty="0"/>
              <a:t> </a:t>
            </a:r>
            <a:r>
              <a:rPr lang="en-US" sz="2500" dirty="0" err="1"/>
              <a:t>visokoleg.čelika</a:t>
            </a:r>
            <a:r>
              <a:rPr lang="en-US" sz="2500" dirty="0"/>
              <a:t>)</a:t>
            </a:r>
          </a:p>
          <a:p>
            <a:pPr marL="0" indent="0">
              <a:buNone/>
            </a:pPr>
            <a:r>
              <a:rPr lang="en-US" sz="2500" dirty="0"/>
              <a:t>l=(0,8-0,9)d</a:t>
            </a:r>
            <a:r>
              <a:rPr lang="en-US" sz="2500" baseline="-25000" dirty="0"/>
              <a:t>e</a:t>
            </a:r>
            <a:r>
              <a:rPr lang="en-US" sz="2500" dirty="0"/>
              <a:t> (</a:t>
            </a:r>
            <a:r>
              <a:rPr lang="en-US" sz="2500" dirty="0" err="1"/>
              <a:t>ugaoni</a:t>
            </a:r>
            <a:r>
              <a:rPr lang="en-US" sz="2500" dirty="0"/>
              <a:t> </a:t>
            </a:r>
            <a:r>
              <a:rPr lang="en-US" sz="2500" dirty="0" err="1"/>
              <a:t>spojevi</a:t>
            </a:r>
            <a:r>
              <a:rPr lang="en-US" sz="2500" dirty="0"/>
              <a:t> </a:t>
            </a:r>
            <a:r>
              <a:rPr lang="en-US" sz="2500" dirty="0" err="1"/>
              <a:t>uglj.i</a:t>
            </a:r>
            <a:r>
              <a:rPr lang="en-US" sz="2500" dirty="0"/>
              <a:t> </a:t>
            </a:r>
            <a:r>
              <a:rPr lang="en-US" sz="2500" dirty="0" err="1"/>
              <a:t>n.leg.čelika</a:t>
            </a:r>
            <a:r>
              <a:rPr lang="en-US" sz="2500" dirty="0"/>
              <a:t>)</a:t>
            </a:r>
          </a:p>
          <a:p>
            <a:pPr marL="0" indent="0">
              <a:buNone/>
            </a:pPr>
            <a:r>
              <a:rPr lang="en-US" sz="2500" dirty="0"/>
              <a:t>l=(0,7-0,8)d</a:t>
            </a:r>
            <a:r>
              <a:rPr lang="en-US" sz="2500" baseline="-25000" dirty="0"/>
              <a:t>e</a:t>
            </a:r>
            <a:r>
              <a:rPr lang="en-US" sz="2500" dirty="0"/>
              <a:t> (</a:t>
            </a:r>
            <a:r>
              <a:rPr lang="en-US" sz="2500" dirty="0" err="1"/>
              <a:t>ugaoni</a:t>
            </a:r>
            <a:r>
              <a:rPr lang="en-US" sz="2500" dirty="0"/>
              <a:t> </a:t>
            </a:r>
            <a:r>
              <a:rPr lang="en-US" sz="2500" dirty="0" err="1"/>
              <a:t>spojevi</a:t>
            </a:r>
            <a:r>
              <a:rPr lang="en-US" sz="2500" dirty="0"/>
              <a:t> </a:t>
            </a:r>
            <a:r>
              <a:rPr lang="en-US" sz="2500" dirty="0" err="1"/>
              <a:t>visokoleg.čelika</a:t>
            </a:r>
            <a:r>
              <a:rPr lang="en-US" sz="2500" dirty="0"/>
              <a:t>)</a:t>
            </a:r>
          </a:p>
          <a:p>
            <a:pPr>
              <a:buFontTx/>
              <a:buChar char="-"/>
            </a:pPr>
            <a:r>
              <a:rPr lang="en-US" sz="2500" dirty="0" err="1"/>
              <a:t>Uticaj</a:t>
            </a:r>
            <a:r>
              <a:rPr lang="en-US" sz="2500" dirty="0"/>
              <a:t> </a:t>
            </a:r>
            <a:r>
              <a:rPr lang="en-US" sz="2500" dirty="0" err="1"/>
              <a:t>tipa</a:t>
            </a:r>
            <a:r>
              <a:rPr lang="en-US" sz="2500" dirty="0"/>
              <a:t> </a:t>
            </a:r>
            <a:r>
              <a:rPr lang="en-US" sz="2500" dirty="0" err="1"/>
              <a:t>obloge</a:t>
            </a:r>
            <a:r>
              <a:rPr lang="en-US" sz="2500" dirty="0"/>
              <a:t>: </a:t>
            </a:r>
            <a:r>
              <a:rPr lang="en-US" sz="2500" dirty="0" err="1"/>
              <a:t>kisele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rutilne</a:t>
            </a:r>
            <a:r>
              <a:rPr lang="en-US" sz="2500" dirty="0"/>
              <a:t> </a:t>
            </a:r>
            <a:r>
              <a:rPr lang="en-US" sz="2500" dirty="0" err="1"/>
              <a:t>l~d</a:t>
            </a:r>
            <a:r>
              <a:rPr lang="en-US" sz="2500" baseline="-25000" dirty="0" err="1"/>
              <a:t>e</a:t>
            </a:r>
            <a:r>
              <a:rPr lang="en-US" sz="2500" dirty="0"/>
              <a:t>; </a:t>
            </a:r>
            <a:r>
              <a:rPr lang="en-US" sz="2500" dirty="0" err="1"/>
              <a:t>bazne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za</a:t>
            </a:r>
            <a:r>
              <a:rPr lang="en-US" sz="2500" dirty="0"/>
              <a:t> </a:t>
            </a:r>
            <a:r>
              <a:rPr lang="en-US" sz="2500" dirty="0" err="1"/>
              <a:t>obojene</a:t>
            </a:r>
            <a:r>
              <a:rPr lang="en-US" sz="2500" dirty="0"/>
              <a:t> </a:t>
            </a:r>
            <a:r>
              <a:rPr lang="en-US" sz="2500" dirty="0" err="1"/>
              <a:t>metale</a:t>
            </a:r>
            <a:r>
              <a:rPr lang="en-US" sz="2500" dirty="0"/>
              <a:t> </a:t>
            </a:r>
            <a:r>
              <a:rPr lang="en-US" sz="2500" dirty="0" err="1"/>
              <a:t>upola</a:t>
            </a:r>
            <a:r>
              <a:rPr lang="en-US" sz="2500" dirty="0"/>
              <a:t> </a:t>
            </a:r>
            <a:r>
              <a:rPr lang="en-US" sz="2500" dirty="0" err="1"/>
              <a:t>manja</a:t>
            </a:r>
            <a:r>
              <a:rPr lang="en-US" sz="2500" dirty="0"/>
              <a:t> </a:t>
            </a:r>
            <a:r>
              <a:rPr lang="en-US" sz="2500" dirty="0" err="1"/>
              <a:t>dužina</a:t>
            </a:r>
            <a:r>
              <a:rPr lang="en-US" sz="2500" dirty="0"/>
              <a:t> </a:t>
            </a:r>
            <a:r>
              <a:rPr lang="en-US" sz="2500" dirty="0" err="1"/>
              <a:t>luka</a:t>
            </a:r>
            <a:r>
              <a:rPr lang="en-US" sz="2500" dirty="0"/>
              <a:t> </a:t>
            </a:r>
            <a:r>
              <a:rPr lang="en-US" sz="2500" dirty="0" err="1"/>
              <a:t>zbg</a:t>
            </a:r>
            <a:r>
              <a:rPr lang="en-US" sz="2500" dirty="0"/>
              <a:t> </a:t>
            </a:r>
            <a:r>
              <a:rPr lang="en-US" sz="2500" dirty="0" err="1"/>
              <a:t>bolje</a:t>
            </a:r>
            <a:r>
              <a:rPr lang="en-US" sz="2500" dirty="0"/>
              <a:t> </a:t>
            </a:r>
            <a:r>
              <a:rPr lang="en-US" sz="2500" dirty="0" err="1"/>
              <a:t>zaštite</a:t>
            </a:r>
            <a:r>
              <a:rPr lang="en-US" sz="2500" dirty="0"/>
              <a:t> </a:t>
            </a:r>
            <a:r>
              <a:rPr lang="en-US" sz="2500" dirty="0" err="1"/>
              <a:t>metalne</a:t>
            </a:r>
            <a:r>
              <a:rPr lang="en-US" sz="2500" dirty="0"/>
              <a:t> </a:t>
            </a:r>
            <a:r>
              <a:rPr lang="en-US" sz="2500" dirty="0" err="1"/>
              <a:t>kupke</a:t>
            </a:r>
            <a:r>
              <a:rPr lang="en-US" sz="2500" dirty="0"/>
              <a:t>.</a:t>
            </a:r>
          </a:p>
          <a:p>
            <a:pPr>
              <a:buFontTx/>
              <a:buChar char="-"/>
            </a:pPr>
            <a:endParaRPr lang="en-US" sz="2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709" t="66147" r="17263" b="21377"/>
          <a:stretch/>
        </p:blipFill>
        <p:spPr>
          <a:xfrm>
            <a:off x="2819400" y="5029200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1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Nagib</a:t>
            </a:r>
            <a:r>
              <a:rPr lang="en-US" u="sng" dirty="0"/>
              <a:t> </a:t>
            </a:r>
            <a:r>
              <a:rPr lang="en-US" u="sng" dirty="0" err="1"/>
              <a:t>elektrode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bliži</a:t>
            </a:r>
            <a:r>
              <a:rPr lang="en-US" dirty="0"/>
              <a:t> </a:t>
            </a:r>
            <a:r>
              <a:rPr lang="en-US" dirty="0" err="1"/>
              <a:t>vertikali</a:t>
            </a:r>
            <a:r>
              <a:rPr lang="en-US" dirty="0"/>
              <a:t>, </a:t>
            </a:r>
            <a:r>
              <a:rPr lang="en-US" dirty="0" err="1"/>
              <a:t>uvar</a:t>
            </a:r>
            <a:r>
              <a:rPr lang="en-US" dirty="0"/>
              <a:t> je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obrnuto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Obično</a:t>
            </a:r>
            <a:r>
              <a:rPr lang="en-US" dirty="0"/>
              <a:t> je </a:t>
            </a:r>
            <a:r>
              <a:rPr lang="en-US" dirty="0" err="1"/>
              <a:t>oko</a:t>
            </a:r>
            <a:r>
              <a:rPr lang="en-US" dirty="0"/>
              <a:t> 60</a:t>
            </a:r>
            <a:r>
              <a:rPr lang="en-US" baseline="30000" dirty="0"/>
              <a:t>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156" t="67708" r="14861" b="10417"/>
          <a:stretch/>
        </p:blipFill>
        <p:spPr>
          <a:xfrm>
            <a:off x="2667000" y="2895600"/>
            <a:ext cx="3810000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2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err="1"/>
              <a:t>Uspostavljanje</a:t>
            </a:r>
            <a:r>
              <a:rPr lang="en-US" dirty="0"/>
              <a:t> el. </a:t>
            </a:r>
            <a:r>
              <a:rPr lang="en-US" dirty="0" err="1"/>
              <a:t>luka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Prekidanje</a:t>
            </a:r>
            <a:r>
              <a:rPr lang="en-US" dirty="0"/>
              <a:t> el. </a:t>
            </a:r>
            <a:r>
              <a:rPr lang="en-US" dirty="0" err="1"/>
              <a:t>luka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Nastavljanje</a:t>
            </a:r>
            <a:r>
              <a:rPr lang="en-US" dirty="0"/>
              <a:t> </a:t>
            </a:r>
            <a:r>
              <a:rPr lang="en-US" dirty="0" err="1"/>
              <a:t>zavara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Njihanje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287" t="39584" r="36530" b="49999"/>
          <a:stretch/>
        </p:blipFill>
        <p:spPr>
          <a:xfrm>
            <a:off x="4724400" y="1295400"/>
            <a:ext cx="425958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287" t="64426" r="36530" b="22753"/>
          <a:stretch/>
        </p:blipFill>
        <p:spPr>
          <a:xfrm>
            <a:off x="4732020" y="2362200"/>
            <a:ext cx="425958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602" t="30209" r="30088" b="51042"/>
          <a:stretch/>
        </p:blipFill>
        <p:spPr>
          <a:xfrm>
            <a:off x="4419600" y="3657600"/>
            <a:ext cx="47244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1580" t="60413" r="39679" b="22921"/>
          <a:stretch/>
        </p:blipFill>
        <p:spPr>
          <a:xfrm>
            <a:off x="5105400" y="5105400"/>
            <a:ext cx="3200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9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* </a:t>
            </a:r>
            <a:r>
              <a:rPr lang="en-US" dirty="0" err="1"/>
              <a:t>Proračuni</a:t>
            </a:r>
            <a:r>
              <a:rPr lang="en-US" dirty="0"/>
              <a:t> </a:t>
            </a:r>
            <a:r>
              <a:rPr lang="en-US" dirty="0" err="1"/>
              <a:t>idu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vežbe</a:t>
            </a:r>
            <a:r>
              <a:rPr lang="en-US" dirty="0"/>
              <a:t>: </a:t>
            </a:r>
            <a:r>
              <a:rPr lang="en-US" dirty="0" err="1"/>
              <a:t>str</a:t>
            </a:r>
            <a:r>
              <a:rPr lang="en-US" dirty="0"/>
              <a:t> 12-15; 27</a:t>
            </a:r>
          </a:p>
        </p:txBody>
      </p:sp>
    </p:spTree>
    <p:extLst>
      <p:ext uri="{BB962C8B-B14F-4D97-AF65-F5344CB8AC3E}">
        <p14:creationId xmlns:p14="http://schemas.microsoft.com/office/powerpoint/2010/main" val="2046656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/>
              <a:t>R</a:t>
            </a:r>
            <a:r>
              <a:rPr lang="sr-Latn-CS" u="sng" dirty="0" err="1"/>
              <a:t>učno</a:t>
            </a:r>
            <a:r>
              <a:rPr lang="sr-Latn-CS" u="sng" dirty="0"/>
              <a:t> </a:t>
            </a:r>
            <a:r>
              <a:rPr lang="sr-Latn-CS" u="sng" dirty="0" err="1"/>
              <a:t>elektrolučno</a:t>
            </a:r>
            <a:r>
              <a:rPr lang="sr-Latn-CS" u="sng" dirty="0"/>
              <a:t> </a:t>
            </a:r>
            <a:r>
              <a:rPr lang="sr-Latn-CS" u="sng" dirty="0" err="1"/>
              <a:t>zavarivanj</a:t>
            </a:r>
            <a:r>
              <a:rPr lang="en-US" u="sng" dirty="0"/>
              <a:t>e</a:t>
            </a:r>
            <a:endParaRPr lang="sr-Latn-C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924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Tehnologija</a:t>
            </a:r>
            <a:r>
              <a:rPr lang="en-US" sz="2800" dirty="0"/>
              <a:t>  </a:t>
            </a:r>
            <a:r>
              <a:rPr lang="en-US" sz="2800" dirty="0" err="1"/>
              <a:t>ručno-elektrolučnog</a:t>
            </a:r>
            <a:r>
              <a:rPr lang="en-US" sz="2800" dirty="0"/>
              <a:t> </a:t>
            </a:r>
            <a:r>
              <a:rPr lang="en-US" sz="2800" dirty="0" err="1"/>
              <a:t>zavarivanja</a:t>
            </a:r>
            <a:r>
              <a:rPr lang="en-US" sz="2800" dirty="0"/>
              <a:t> </a:t>
            </a:r>
            <a:r>
              <a:rPr lang="en-US" sz="2800" dirty="0" err="1"/>
              <a:t>zavisi</a:t>
            </a:r>
            <a:r>
              <a:rPr lang="en-US" sz="2800" dirty="0"/>
              <a:t> 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Pripreme</a:t>
            </a:r>
            <a:r>
              <a:rPr lang="en-US" sz="2800" dirty="0"/>
              <a:t> </a:t>
            </a:r>
            <a:r>
              <a:rPr lang="en-US" sz="2800" dirty="0" err="1"/>
              <a:t>osnovnog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r>
              <a:rPr lang="en-US" sz="2800" dirty="0"/>
              <a:t> (</a:t>
            </a:r>
            <a:r>
              <a:rPr lang="en-US" sz="2800" dirty="0" err="1"/>
              <a:t>oblik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dimenzije</a:t>
            </a:r>
            <a:r>
              <a:rPr lang="en-US" sz="2800" dirty="0"/>
              <a:t> </a:t>
            </a:r>
            <a:r>
              <a:rPr lang="en-US" sz="2800" dirty="0" err="1"/>
              <a:t>žljeba</a:t>
            </a:r>
            <a:r>
              <a:rPr lang="en-US" sz="2800" dirty="0"/>
              <a:t>, </a:t>
            </a:r>
            <a:r>
              <a:rPr lang="en-US" sz="2800" dirty="0" err="1"/>
              <a:t>čišćenje</a:t>
            </a:r>
            <a:r>
              <a:rPr lang="en-US" sz="28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Prečnika</a:t>
            </a:r>
            <a:r>
              <a:rPr lang="en-US" sz="2800" dirty="0"/>
              <a:t> </a:t>
            </a:r>
            <a:r>
              <a:rPr lang="en-US" sz="2800" dirty="0" err="1"/>
              <a:t>elektrode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vrste</a:t>
            </a:r>
            <a:r>
              <a:rPr lang="en-US" sz="2800" dirty="0"/>
              <a:t> </a:t>
            </a:r>
            <a:r>
              <a:rPr lang="en-US" sz="2800" dirty="0" err="1"/>
              <a:t>obloge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Izbora</a:t>
            </a:r>
            <a:r>
              <a:rPr lang="en-US" sz="2800" dirty="0"/>
              <a:t> </a:t>
            </a:r>
            <a:r>
              <a:rPr lang="en-US" sz="2800" dirty="0" err="1"/>
              <a:t>parametara</a:t>
            </a:r>
            <a:r>
              <a:rPr lang="en-US" sz="2800" dirty="0"/>
              <a:t> (</a:t>
            </a:r>
            <a:r>
              <a:rPr lang="en-US" sz="2800" dirty="0" err="1"/>
              <a:t>vrsta</a:t>
            </a:r>
            <a:r>
              <a:rPr lang="en-US" sz="2800" dirty="0"/>
              <a:t>, </a:t>
            </a:r>
            <a:r>
              <a:rPr lang="en-US" sz="2800" dirty="0" err="1"/>
              <a:t>polaritet</a:t>
            </a:r>
            <a:r>
              <a:rPr lang="en-US" sz="2800" dirty="0"/>
              <a:t>, </a:t>
            </a:r>
            <a:r>
              <a:rPr lang="en-US" sz="2800" dirty="0" err="1"/>
              <a:t>jačina</a:t>
            </a:r>
            <a:r>
              <a:rPr lang="en-US" sz="2800" dirty="0"/>
              <a:t> </a:t>
            </a:r>
            <a:r>
              <a:rPr lang="en-US" sz="2800" dirty="0" err="1"/>
              <a:t>struje</a:t>
            </a:r>
            <a:r>
              <a:rPr lang="en-US" sz="2800" dirty="0"/>
              <a:t>, </a:t>
            </a:r>
            <a:r>
              <a:rPr lang="en-US" sz="2800" dirty="0" err="1"/>
              <a:t>napon</a:t>
            </a:r>
            <a:r>
              <a:rPr lang="en-US" sz="2800" dirty="0"/>
              <a:t>, </a:t>
            </a:r>
            <a:r>
              <a:rPr lang="en-US" sz="2800" dirty="0" err="1"/>
              <a:t>dužina</a:t>
            </a:r>
            <a:r>
              <a:rPr lang="en-US" sz="2800" dirty="0"/>
              <a:t> </a:t>
            </a:r>
            <a:r>
              <a:rPr lang="en-US" sz="2800" dirty="0" err="1"/>
              <a:t>el.luka</a:t>
            </a:r>
            <a:r>
              <a:rPr lang="en-US" sz="2800" dirty="0"/>
              <a:t>, </a:t>
            </a:r>
            <a:r>
              <a:rPr lang="en-US" sz="2800" dirty="0" err="1"/>
              <a:t>ugao</a:t>
            </a:r>
            <a:r>
              <a:rPr lang="en-US" sz="2800" dirty="0"/>
              <a:t> </a:t>
            </a:r>
            <a:r>
              <a:rPr lang="en-US" sz="2800" dirty="0" err="1"/>
              <a:t>nagiba</a:t>
            </a:r>
            <a:r>
              <a:rPr lang="en-US" sz="2800" dirty="0"/>
              <a:t>, </a:t>
            </a:r>
            <a:r>
              <a:rPr lang="en-US" sz="2800" dirty="0" err="1"/>
              <a:t>pravac</a:t>
            </a:r>
            <a:r>
              <a:rPr lang="en-US" sz="2800" dirty="0"/>
              <a:t> </a:t>
            </a:r>
            <a:r>
              <a:rPr lang="en-US" sz="2800" dirty="0" err="1"/>
              <a:t>kretanja</a:t>
            </a:r>
            <a:r>
              <a:rPr lang="en-US" sz="2800" dirty="0"/>
              <a:t>, </a:t>
            </a:r>
            <a:r>
              <a:rPr lang="en-US" sz="2800" dirty="0" err="1"/>
              <a:t>brzina</a:t>
            </a:r>
            <a:r>
              <a:rPr lang="en-US" sz="2800" dirty="0"/>
              <a:t> </a:t>
            </a:r>
            <a:r>
              <a:rPr lang="en-US" sz="2800" dirty="0" err="1"/>
              <a:t>zavarivanja</a:t>
            </a:r>
            <a:r>
              <a:rPr lang="en-US" sz="28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Tehnike</a:t>
            </a:r>
            <a:r>
              <a:rPr lang="en-US" sz="2800" dirty="0"/>
              <a:t> </a:t>
            </a:r>
            <a:r>
              <a:rPr lang="en-US" sz="2800" dirty="0" err="1"/>
              <a:t>zavarivanja</a:t>
            </a:r>
            <a:endParaRPr lang="en-US" sz="28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u="sng" dirty="0" err="1"/>
              <a:t>Priprema</a:t>
            </a:r>
            <a:r>
              <a:rPr lang="en-US" sz="3600" b="1" u="sng" dirty="0"/>
              <a:t> </a:t>
            </a:r>
            <a:r>
              <a:rPr lang="en-US" sz="3600" b="1" u="sng" dirty="0" err="1"/>
              <a:t>žljeba</a:t>
            </a:r>
            <a:r>
              <a:rPr lang="en-US" sz="3600" b="1" u="sng" dirty="0"/>
              <a:t> </a:t>
            </a:r>
            <a:r>
              <a:rPr lang="en-US" sz="3600" b="1" u="sng" dirty="0" err="1"/>
              <a:t>kod</a:t>
            </a:r>
            <a:r>
              <a:rPr lang="en-US" sz="3600" b="1" u="sng" dirty="0"/>
              <a:t> </a:t>
            </a:r>
            <a:r>
              <a:rPr lang="en-US" sz="3600" b="1" u="sng" dirty="0" err="1"/>
              <a:t>sučeonih</a:t>
            </a:r>
            <a:r>
              <a:rPr lang="en-US" sz="3600" b="1" u="sng" dirty="0"/>
              <a:t> </a:t>
            </a:r>
            <a:r>
              <a:rPr lang="en-US" sz="3600" b="1" u="sng" dirty="0" err="1"/>
              <a:t>spojeva</a:t>
            </a:r>
            <a:r>
              <a:rPr lang="en-US" sz="3600" b="1" dirty="0"/>
              <a:t>:</a:t>
            </a:r>
          </a:p>
          <a:p>
            <a:r>
              <a:rPr lang="en-US" sz="3600" b="1" dirty="0" err="1"/>
              <a:t>Jednostrani</a:t>
            </a:r>
            <a:r>
              <a:rPr lang="en-US" sz="3600" b="1" dirty="0"/>
              <a:t>:</a:t>
            </a:r>
          </a:p>
          <a:p>
            <a:pPr>
              <a:buFontTx/>
              <a:buChar char="-"/>
            </a:pPr>
            <a:r>
              <a:rPr lang="en-US" sz="3600" b="1" dirty="0"/>
              <a:t>“I”</a:t>
            </a:r>
            <a:r>
              <a:rPr lang="en-US" sz="3600" dirty="0"/>
              <a:t> do </a:t>
            </a:r>
            <a:r>
              <a:rPr lang="en-US" sz="3600" dirty="0" err="1"/>
              <a:t>debljine</a:t>
            </a:r>
            <a:r>
              <a:rPr lang="en-US" sz="3600" dirty="0"/>
              <a:t> </a:t>
            </a:r>
            <a:r>
              <a:rPr lang="en-US" sz="3600" dirty="0" err="1"/>
              <a:t>osnovnog</a:t>
            </a:r>
            <a:r>
              <a:rPr lang="en-US" sz="3600" dirty="0"/>
              <a:t> </a:t>
            </a:r>
            <a:r>
              <a:rPr lang="en-US" sz="3600" dirty="0" err="1"/>
              <a:t>materijala</a:t>
            </a:r>
            <a:r>
              <a:rPr lang="en-US" sz="3600" dirty="0"/>
              <a:t> 5 </a:t>
            </a:r>
            <a:r>
              <a:rPr lang="en-US" sz="3600" dirty="0" err="1"/>
              <a:t>mm“V</a:t>
            </a:r>
            <a:r>
              <a:rPr lang="en-US" sz="3600" dirty="0"/>
              <a:t>” od 3 do 20 mm, </a:t>
            </a:r>
            <a:r>
              <a:rPr lang="en-US" sz="3600" dirty="0" err="1"/>
              <a:t>ugao</a:t>
            </a:r>
            <a:r>
              <a:rPr lang="en-US" sz="3600" dirty="0"/>
              <a:t> </a:t>
            </a:r>
            <a:r>
              <a:rPr lang="en-US" sz="3600" dirty="0" err="1"/>
              <a:t>najčešće</a:t>
            </a:r>
            <a:r>
              <a:rPr lang="en-US" sz="3600" dirty="0"/>
              <a:t> 60</a:t>
            </a:r>
            <a:r>
              <a:rPr lang="en-US" sz="3600" baseline="30000" dirty="0"/>
              <a:t>o</a:t>
            </a:r>
            <a:r>
              <a:rPr lang="en-US" sz="3600" dirty="0"/>
              <a:t> (</a:t>
            </a:r>
            <a:r>
              <a:rPr lang="en-US" sz="3600" dirty="0" err="1"/>
              <a:t>izuzetno</a:t>
            </a:r>
            <a:r>
              <a:rPr lang="en-US" sz="3600" dirty="0"/>
              <a:t> 100</a:t>
            </a:r>
            <a:r>
              <a:rPr lang="en-US" sz="3600" baseline="30000" dirty="0"/>
              <a:t>o</a:t>
            </a:r>
            <a:r>
              <a:rPr lang="en-US" sz="3600" dirty="0"/>
              <a:t>): </a:t>
            </a:r>
            <a:r>
              <a:rPr lang="en-US" sz="3600" dirty="0" err="1"/>
              <a:t>veći</a:t>
            </a:r>
            <a:r>
              <a:rPr lang="en-US" sz="3600" dirty="0"/>
              <a:t> </a:t>
            </a:r>
            <a:r>
              <a:rPr lang="en-US" sz="3600" dirty="0" err="1"/>
              <a:t>otvor</a:t>
            </a:r>
            <a:r>
              <a:rPr lang="en-US" sz="3600" dirty="0"/>
              <a:t> </a:t>
            </a:r>
            <a:r>
              <a:rPr lang="en-US" sz="3600" dirty="0" err="1"/>
              <a:t>daje</a:t>
            </a:r>
            <a:r>
              <a:rPr lang="en-US" sz="3600" dirty="0"/>
              <a:t> </a:t>
            </a:r>
            <a:r>
              <a:rPr lang="en-US" sz="3600" dirty="0" err="1"/>
              <a:t>lakši</a:t>
            </a:r>
            <a:r>
              <a:rPr lang="en-US" sz="3600" dirty="0"/>
              <a:t> </a:t>
            </a:r>
            <a:r>
              <a:rPr lang="en-US" sz="3600" dirty="0" err="1"/>
              <a:t>prilaz</a:t>
            </a:r>
            <a:r>
              <a:rPr lang="en-US" sz="3600" dirty="0"/>
              <a:t> </a:t>
            </a:r>
            <a:r>
              <a:rPr lang="en-US" sz="3600" dirty="0" err="1"/>
              <a:t>elektrodom</a:t>
            </a:r>
            <a:r>
              <a:rPr lang="en-US" sz="3600" dirty="0"/>
              <a:t>, </a:t>
            </a:r>
            <a:r>
              <a:rPr lang="en-US" sz="3600" dirty="0" err="1"/>
              <a:t>ali</a:t>
            </a:r>
            <a:r>
              <a:rPr lang="en-US" sz="3600" dirty="0"/>
              <a:t> </a:t>
            </a:r>
            <a:r>
              <a:rPr lang="en-US" sz="3600" dirty="0" err="1"/>
              <a:t>povećava</a:t>
            </a:r>
            <a:r>
              <a:rPr lang="en-US" sz="3600" dirty="0"/>
              <a:t> </a:t>
            </a:r>
            <a:r>
              <a:rPr lang="en-US" sz="3600" dirty="0" err="1"/>
              <a:t>utrošak</a:t>
            </a:r>
            <a:r>
              <a:rPr lang="en-US" sz="3600" dirty="0"/>
              <a:t> </a:t>
            </a:r>
            <a:r>
              <a:rPr lang="en-US" sz="3600" dirty="0" err="1"/>
              <a:t>dodatnog</a:t>
            </a:r>
            <a:r>
              <a:rPr lang="en-US" sz="3600" dirty="0"/>
              <a:t> </a:t>
            </a:r>
            <a:r>
              <a:rPr lang="en-US" sz="3600" dirty="0" err="1"/>
              <a:t>materijala</a:t>
            </a:r>
            <a:r>
              <a:rPr lang="en-US" sz="3600" dirty="0"/>
              <a:t> (</a:t>
            </a:r>
            <a:r>
              <a:rPr lang="en-US" sz="3600" dirty="0" err="1"/>
              <a:t>raste</a:t>
            </a:r>
            <a:r>
              <a:rPr lang="en-US" sz="3600" dirty="0"/>
              <a:t> </a:t>
            </a:r>
            <a:r>
              <a:rPr lang="en-US" sz="3600" dirty="0" err="1"/>
              <a:t>cena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deformacije</a:t>
            </a:r>
            <a:r>
              <a:rPr lang="en-US" sz="3600" dirty="0"/>
              <a:t>)</a:t>
            </a:r>
          </a:p>
          <a:p>
            <a:pPr>
              <a:buFontTx/>
              <a:buChar char="-"/>
            </a:pPr>
            <a:endParaRPr lang="en-US" sz="3600" dirty="0"/>
          </a:p>
          <a:p>
            <a:pPr>
              <a:buFontTx/>
              <a:buChar char="-"/>
            </a:pPr>
            <a:endParaRPr lang="en-US" sz="3600" dirty="0"/>
          </a:p>
          <a:p>
            <a:pPr>
              <a:buFontTx/>
              <a:buChar char="-"/>
            </a:pPr>
            <a:endParaRPr lang="en-US" sz="3600" dirty="0"/>
          </a:p>
          <a:p>
            <a:pPr>
              <a:buFontTx/>
              <a:buChar char="-"/>
            </a:pPr>
            <a:endParaRPr lang="en-US" sz="3600" b="1" dirty="0"/>
          </a:p>
          <a:p>
            <a:pPr>
              <a:buFontTx/>
              <a:buChar char="-"/>
            </a:pPr>
            <a:endParaRPr lang="en-US" sz="3600" b="1" dirty="0"/>
          </a:p>
          <a:p>
            <a:pPr>
              <a:buFontTx/>
              <a:buChar char="-"/>
            </a:pPr>
            <a:r>
              <a:rPr lang="en-US" sz="3600" b="1" dirty="0"/>
              <a:t>“Y”</a:t>
            </a:r>
            <a:r>
              <a:rPr lang="en-US" sz="3600" dirty="0"/>
              <a:t> </a:t>
            </a:r>
            <a:r>
              <a:rPr lang="en-US" sz="3600" dirty="0" err="1"/>
              <a:t>sličan</a:t>
            </a:r>
            <a:r>
              <a:rPr lang="en-US" sz="3600" dirty="0"/>
              <a:t> “V”, </a:t>
            </a:r>
            <a:r>
              <a:rPr lang="en-US" sz="3600" dirty="0" err="1"/>
              <a:t>ima</a:t>
            </a:r>
            <a:r>
              <a:rPr lang="en-US" sz="3600" dirty="0"/>
              <a:t> </a:t>
            </a:r>
            <a:r>
              <a:rPr lang="en-US" sz="3600" dirty="0" err="1"/>
              <a:t>smanjenu</a:t>
            </a:r>
            <a:r>
              <a:rPr lang="en-US" sz="3600" dirty="0"/>
              <a:t> </a:t>
            </a:r>
            <a:r>
              <a:rPr lang="en-US" sz="3600" dirty="0" err="1"/>
              <a:t>mogućnost</a:t>
            </a:r>
            <a:r>
              <a:rPr lang="en-US" sz="3600" dirty="0"/>
              <a:t> </a:t>
            </a:r>
            <a:r>
              <a:rPr lang="en-US" sz="3600" dirty="0" err="1"/>
              <a:t>pojave</a:t>
            </a:r>
            <a:r>
              <a:rPr lang="en-US" sz="3600" dirty="0"/>
              <a:t> </a:t>
            </a:r>
            <a:r>
              <a:rPr lang="en-US" sz="3600" dirty="0" err="1"/>
              <a:t>prokaplina</a:t>
            </a:r>
            <a:r>
              <a:rPr lang="en-US" sz="3600" dirty="0"/>
              <a:t>, </a:t>
            </a:r>
            <a:r>
              <a:rPr lang="en-US" sz="3600" dirty="0" err="1"/>
              <a:t>ali</a:t>
            </a:r>
            <a:r>
              <a:rPr lang="en-US" sz="3600" dirty="0"/>
              <a:t> </a:t>
            </a:r>
            <a:r>
              <a:rPr lang="en-US" sz="3600" dirty="0" err="1"/>
              <a:t>povećanu</a:t>
            </a:r>
            <a:r>
              <a:rPr lang="en-US" sz="3600" dirty="0"/>
              <a:t> </a:t>
            </a:r>
            <a:r>
              <a:rPr lang="en-US" sz="3600" dirty="0" err="1"/>
              <a:t>mogućnost</a:t>
            </a:r>
            <a:r>
              <a:rPr lang="en-US" sz="3600" dirty="0"/>
              <a:t> </a:t>
            </a:r>
            <a:r>
              <a:rPr lang="en-US" sz="3600" dirty="0" err="1"/>
              <a:t>pojave</a:t>
            </a:r>
            <a:r>
              <a:rPr lang="en-US" sz="3600" dirty="0"/>
              <a:t> </a:t>
            </a:r>
            <a:r>
              <a:rPr lang="en-US" sz="3600" dirty="0" err="1"/>
              <a:t>uključaka</a:t>
            </a:r>
            <a:r>
              <a:rPr lang="en-US" sz="3600" dirty="0"/>
              <a:t> </a:t>
            </a:r>
            <a:r>
              <a:rPr lang="en-US" sz="3600" dirty="0" err="1"/>
              <a:t>troske</a:t>
            </a:r>
            <a:endParaRPr lang="en-US" sz="3600" dirty="0"/>
          </a:p>
          <a:p>
            <a:pPr>
              <a:buFontTx/>
              <a:buChar char="-"/>
            </a:pPr>
            <a:endParaRPr lang="en-US" sz="3600" dirty="0"/>
          </a:p>
          <a:p>
            <a:r>
              <a:rPr lang="en-US" sz="3600" b="1" dirty="0"/>
              <a:t>* </a:t>
            </a:r>
            <a:r>
              <a:rPr lang="en-US" sz="3600" b="1" dirty="0" err="1"/>
              <a:t>Rastojanje</a:t>
            </a:r>
            <a:r>
              <a:rPr lang="en-US" sz="3600" b="1" dirty="0"/>
              <a:t> u </a:t>
            </a:r>
            <a:r>
              <a:rPr lang="en-US" sz="3600" b="1" dirty="0" err="1"/>
              <a:t>korenu</a:t>
            </a:r>
            <a:r>
              <a:rPr lang="en-US" sz="3600" b="1" dirty="0"/>
              <a:t> </a:t>
            </a:r>
            <a:r>
              <a:rPr lang="en-US" sz="3600" b="1" dirty="0" err="1"/>
              <a:t>može</a:t>
            </a:r>
            <a:r>
              <a:rPr lang="en-US" sz="3600" b="1" dirty="0"/>
              <a:t> </a:t>
            </a:r>
            <a:r>
              <a:rPr lang="en-US" sz="3600" b="1" dirty="0" err="1"/>
              <a:t>biti</a:t>
            </a:r>
            <a:r>
              <a:rPr lang="en-US" sz="3600" b="1" dirty="0"/>
              <a:t> =0 </a:t>
            </a:r>
            <a:r>
              <a:rPr lang="en-US" sz="3600" b="1" dirty="0" err="1"/>
              <a:t>ili</a:t>
            </a:r>
            <a:r>
              <a:rPr lang="en-US" sz="3600" b="1" dirty="0"/>
              <a:t> </a:t>
            </a:r>
            <a:r>
              <a:rPr lang="en-US" sz="3600" b="1" dirty="0" err="1"/>
              <a:t>jednako</a:t>
            </a:r>
            <a:r>
              <a:rPr lang="en-US" sz="3600" b="1" dirty="0"/>
              <a:t> </a:t>
            </a:r>
            <a:r>
              <a:rPr lang="en-US" sz="3600" b="1" dirty="0" err="1"/>
              <a:t>prečniku</a:t>
            </a:r>
            <a:r>
              <a:rPr lang="en-US" sz="3600" b="1" dirty="0"/>
              <a:t> </a:t>
            </a:r>
            <a:r>
              <a:rPr lang="en-US" sz="3600" b="1" dirty="0" err="1"/>
              <a:t>elektrode</a:t>
            </a:r>
            <a:endParaRPr lang="en-US" sz="3600" b="1" dirty="0"/>
          </a:p>
          <a:p>
            <a:r>
              <a:rPr lang="en-US" sz="3600" b="1" dirty="0"/>
              <a:t>** </a:t>
            </a:r>
            <a:r>
              <a:rPr lang="sr-Latn-CS" sz="3600" b="1" dirty="0"/>
              <a:t>Pojava prokaplina je naročito kritična u prehrambenoj industriji, gde se na ovim mestima zadržavaju i razvijaju gljivice i bakterije (otežano kvalitetno pranje).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29301" y="2667000"/>
            <a:ext cx="2667000" cy="533400"/>
            <a:chOff x="3276600" y="2438400"/>
            <a:chExt cx="2667000" cy="533400"/>
          </a:xfrm>
        </p:grpSpPr>
        <p:sp>
          <p:nvSpPr>
            <p:cNvPr id="5" name="Rectangle 4"/>
            <p:cNvSpPr/>
            <p:nvPr/>
          </p:nvSpPr>
          <p:spPr>
            <a:xfrm>
              <a:off x="3276600" y="2438400"/>
              <a:ext cx="12954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8200" y="2438400"/>
              <a:ext cx="12954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67401" y="3380147"/>
            <a:ext cx="2514600" cy="544153"/>
            <a:chOff x="1066800" y="2971800"/>
            <a:chExt cx="2514600" cy="544153"/>
          </a:xfrm>
        </p:grpSpPr>
        <p:sp>
          <p:nvSpPr>
            <p:cNvPr id="13" name="Freeform 12"/>
            <p:cNvSpPr/>
            <p:nvPr/>
          </p:nvSpPr>
          <p:spPr>
            <a:xfrm>
              <a:off x="1066800" y="2971800"/>
              <a:ext cx="1295400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2419701" y="2971800"/>
              <a:ext cx="1161699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  <p:extLst>
      <p:ext uri="{BB962C8B-B14F-4D97-AF65-F5344CB8AC3E}">
        <p14:creationId xmlns:p14="http://schemas.microsoft.com/office/powerpoint/2010/main" val="166046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*** </a:t>
            </a:r>
            <a:r>
              <a:rPr lang="en-US" sz="2500" b="1" dirty="0" err="1"/>
              <a:t>Rešenje</a:t>
            </a:r>
            <a:r>
              <a:rPr lang="en-US" sz="2500" b="1" dirty="0"/>
              <a:t> </a:t>
            </a:r>
            <a:r>
              <a:rPr lang="en-US" sz="2500" b="1" dirty="0" err="1"/>
              <a:t>za</a:t>
            </a:r>
            <a:r>
              <a:rPr lang="en-US" sz="2500" b="1" dirty="0"/>
              <a:t> </a:t>
            </a:r>
            <a:r>
              <a:rPr lang="en-US" sz="2500" b="1" dirty="0" err="1"/>
              <a:t>prokapline</a:t>
            </a:r>
            <a:r>
              <a:rPr lang="en-US" sz="2500" b="1" dirty="0"/>
              <a:t>: </a:t>
            </a:r>
          </a:p>
          <a:p>
            <a:pPr>
              <a:buFontTx/>
              <a:buChar char="-"/>
            </a:pPr>
            <a:r>
              <a:rPr lang="en-US" sz="2500" dirty="0" err="1"/>
              <a:t>upotreba</a:t>
            </a:r>
            <a:r>
              <a:rPr lang="en-US" sz="2500" dirty="0"/>
              <a:t> </a:t>
            </a:r>
            <a:r>
              <a:rPr lang="en-US" sz="2500" dirty="0" err="1"/>
              <a:t>podložne</a:t>
            </a:r>
            <a:r>
              <a:rPr lang="en-US" sz="2500" dirty="0"/>
              <a:t> </a:t>
            </a:r>
            <a:r>
              <a:rPr lang="en-US" sz="2500" dirty="0" err="1"/>
              <a:t>trake</a:t>
            </a:r>
            <a:r>
              <a:rPr lang="en-US" sz="2500" dirty="0"/>
              <a:t> </a:t>
            </a:r>
            <a:r>
              <a:rPr lang="en-US" sz="2500" dirty="0" err="1"/>
              <a:t>sprečava</a:t>
            </a:r>
            <a:r>
              <a:rPr lang="en-US" sz="2500" dirty="0"/>
              <a:t> </a:t>
            </a:r>
            <a:r>
              <a:rPr lang="en-US" sz="2500" dirty="0" err="1"/>
              <a:t>prokapline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obezbeđuje</a:t>
            </a:r>
            <a:r>
              <a:rPr lang="en-US" sz="2500" dirty="0"/>
              <a:t> </a:t>
            </a:r>
            <a:r>
              <a:rPr lang="en-US" sz="2500" dirty="0" err="1"/>
              <a:t>glatku</a:t>
            </a:r>
            <a:r>
              <a:rPr lang="en-US" sz="2500" dirty="0"/>
              <a:t> </a:t>
            </a:r>
            <a:r>
              <a:rPr lang="en-US" sz="2500" dirty="0" err="1"/>
              <a:t>površinu</a:t>
            </a:r>
            <a:r>
              <a:rPr lang="en-US" sz="2500" dirty="0"/>
              <a:t> </a:t>
            </a:r>
            <a:r>
              <a:rPr lang="en-US" sz="2500" dirty="0" err="1"/>
              <a:t>korena</a:t>
            </a:r>
            <a:r>
              <a:rPr lang="en-US" sz="2500" dirty="0"/>
              <a:t>:</a:t>
            </a:r>
          </a:p>
          <a:p>
            <a:pPr>
              <a:buFontTx/>
              <a:buChar char="-"/>
            </a:pPr>
            <a:endParaRPr lang="en-US" sz="2500" dirty="0"/>
          </a:p>
          <a:p>
            <a:pPr>
              <a:buFontTx/>
              <a:buChar char="-"/>
            </a:pPr>
            <a:endParaRPr lang="en-US" sz="2500" dirty="0"/>
          </a:p>
          <a:p>
            <a:pPr>
              <a:buFontTx/>
              <a:buChar char="-"/>
            </a:pPr>
            <a:endParaRPr lang="en-US" sz="2500" dirty="0"/>
          </a:p>
          <a:p>
            <a:pPr>
              <a:buFontTx/>
              <a:buChar char="-"/>
            </a:pPr>
            <a:r>
              <a:rPr lang="en-US" sz="2500" dirty="0"/>
              <a:t>p</a:t>
            </a:r>
            <a:r>
              <a:rPr lang="sr-Latn-CS" sz="2500" dirty="0" err="1"/>
              <a:t>odložna</a:t>
            </a:r>
            <a:r>
              <a:rPr lang="sr-Latn-CS" sz="2500" dirty="0"/>
              <a:t> traka je od istog metala kao </a:t>
            </a:r>
            <a:r>
              <a:rPr lang="en-US" sz="2500" dirty="0" err="1"/>
              <a:t>osnovni</a:t>
            </a:r>
            <a:r>
              <a:rPr lang="en-US" sz="2500" dirty="0"/>
              <a:t> </a:t>
            </a:r>
            <a:r>
              <a:rPr lang="en-US" sz="2500" dirty="0" err="1"/>
              <a:t>materijal</a:t>
            </a:r>
            <a:r>
              <a:rPr lang="sr-Latn-CS" sz="2500" dirty="0"/>
              <a:t> (obično se ne brusi</a:t>
            </a:r>
            <a:r>
              <a:rPr lang="en-US" sz="2500" dirty="0"/>
              <a:t>, a </a:t>
            </a:r>
            <a:r>
              <a:rPr lang="en-US" sz="2500" dirty="0" err="1"/>
              <a:t>može</a:t>
            </a:r>
            <a:r>
              <a:rPr lang="en-US" sz="2500" dirty="0"/>
              <a:t> da se </a:t>
            </a:r>
            <a:r>
              <a:rPr lang="en-US" sz="2500" dirty="0" err="1"/>
              <a:t>brusi</a:t>
            </a:r>
            <a:r>
              <a:rPr lang="sr-Latn-CS" sz="2500" dirty="0"/>
              <a:t>), od bakra (tada se uklanja brušenjem) ili keramike (tada su limovi samo prislonjeni na traku/</a:t>
            </a:r>
            <a:r>
              <a:rPr lang="sr-Latn-CS" sz="2500" dirty="0" err="1"/>
              <a:t>pločic</a:t>
            </a:r>
            <a:r>
              <a:rPr lang="en-US" sz="2500" dirty="0"/>
              <a:t>u)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-4538"/>
          <a:stretch>
            <a:fillRect/>
          </a:stretch>
        </p:blipFill>
        <p:spPr bwMode="auto">
          <a:xfrm rot="-60000">
            <a:off x="3058885" y="1818426"/>
            <a:ext cx="3352289" cy="127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93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3000" b="1" dirty="0" err="1"/>
              <a:t>Dvostrani</a:t>
            </a:r>
            <a:r>
              <a:rPr lang="en-US" sz="3000" b="1" dirty="0"/>
              <a:t>:</a:t>
            </a:r>
          </a:p>
          <a:p>
            <a:r>
              <a:rPr lang="en-US" sz="3000" b="1" dirty="0"/>
              <a:t>“X” (</a:t>
            </a:r>
            <a:r>
              <a:rPr lang="en-US" sz="3000" b="1" dirty="0" err="1"/>
              <a:t>dvostrani</a:t>
            </a:r>
            <a:r>
              <a:rPr lang="en-US" sz="3000" b="1" dirty="0"/>
              <a:t> “V”) </a:t>
            </a:r>
            <a:r>
              <a:rPr lang="en-US" sz="3000" dirty="0"/>
              <a:t>od 15 do 30 mm, </a:t>
            </a:r>
            <a:r>
              <a:rPr lang="en-US" sz="3000" dirty="0" err="1"/>
              <a:t>složeniji</a:t>
            </a:r>
            <a:r>
              <a:rPr lang="en-US" sz="3000" dirty="0"/>
              <a:t> </a:t>
            </a:r>
            <a:r>
              <a:rPr lang="en-US" sz="3000" dirty="0" err="1"/>
              <a:t>za</a:t>
            </a:r>
            <a:r>
              <a:rPr lang="en-US" sz="3000" dirty="0"/>
              <a:t> </a:t>
            </a:r>
            <a:r>
              <a:rPr lang="en-US" sz="3000" dirty="0" err="1"/>
              <a:t>pripremu</a:t>
            </a:r>
            <a:r>
              <a:rPr lang="en-US" sz="3000" dirty="0"/>
              <a:t> od “V” </a:t>
            </a:r>
            <a:r>
              <a:rPr lang="en-US" sz="3000" dirty="0" err="1"/>
              <a:t>ali</a:t>
            </a:r>
            <a:r>
              <a:rPr lang="en-US" sz="3000" dirty="0"/>
              <a:t> </a:t>
            </a:r>
            <a:r>
              <a:rPr lang="en-US" sz="3000" dirty="0" err="1"/>
              <a:t>su</a:t>
            </a:r>
            <a:r>
              <a:rPr lang="en-US" sz="3000" dirty="0"/>
              <a:t> </a:t>
            </a:r>
            <a:r>
              <a:rPr lang="en-US" sz="3000" dirty="0" err="1"/>
              <a:t>značajne</a:t>
            </a:r>
            <a:r>
              <a:rPr lang="en-US" sz="3000" dirty="0"/>
              <a:t> </a:t>
            </a:r>
            <a:r>
              <a:rPr lang="en-US" sz="3000" dirty="0" err="1"/>
              <a:t>uštede</a:t>
            </a:r>
            <a:r>
              <a:rPr lang="en-US" sz="3000" dirty="0"/>
              <a:t> u </a:t>
            </a:r>
            <a:r>
              <a:rPr lang="en-US" sz="3000" dirty="0" err="1"/>
              <a:t>dodatnom</a:t>
            </a:r>
            <a:r>
              <a:rPr lang="en-US" sz="3000" dirty="0"/>
              <a:t> </a:t>
            </a:r>
            <a:r>
              <a:rPr lang="en-US" sz="3000" dirty="0" err="1"/>
              <a:t>materijalu</a:t>
            </a:r>
            <a:r>
              <a:rPr lang="en-US" sz="3000" dirty="0"/>
              <a:t>.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="1" dirty="0"/>
              <a:t>“U”, </a:t>
            </a:r>
            <a:r>
              <a:rPr lang="en-US" sz="3000" b="1" dirty="0" err="1"/>
              <a:t>dvostrani</a:t>
            </a:r>
            <a:r>
              <a:rPr lang="en-US" sz="3000" b="1" dirty="0"/>
              <a:t> “U” </a:t>
            </a:r>
            <a:r>
              <a:rPr lang="en-US" sz="3000" dirty="0"/>
              <a:t>do </a:t>
            </a:r>
            <a:r>
              <a:rPr lang="en-US" sz="3000" dirty="0" err="1"/>
              <a:t>debljine</a:t>
            </a:r>
            <a:r>
              <a:rPr lang="en-US" sz="3000" dirty="0"/>
              <a:t> 60 mm, </a:t>
            </a:r>
            <a:r>
              <a:rPr lang="en-US" sz="3000" dirty="0" err="1"/>
              <a:t>naročito</a:t>
            </a:r>
            <a:r>
              <a:rPr lang="en-US" sz="3000" dirty="0"/>
              <a:t> </a:t>
            </a:r>
            <a:r>
              <a:rPr lang="en-US" sz="3000" dirty="0" err="1"/>
              <a:t>pogodan</a:t>
            </a:r>
            <a:r>
              <a:rPr lang="en-US" sz="3000" dirty="0"/>
              <a:t> </a:t>
            </a:r>
            <a:r>
              <a:rPr lang="en-US" sz="3000" dirty="0" err="1"/>
              <a:t>kada</a:t>
            </a:r>
            <a:r>
              <a:rPr lang="en-US" sz="3000" dirty="0"/>
              <a:t> </a:t>
            </a:r>
            <a:r>
              <a:rPr lang="en-US" sz="3000" dirty="0" err="1"/>
              <a:t>udeo</a:t>
            </a:r>
            <a:r>
              <a:rPr lang="en-US" sz="3000" dirty="0"/>
              <a:t> </a:t>
            </a:r>
            <a:r>
              <a:rPr lang="en-US" sz="3000" dirty="0" err="1"/>
              <a:t>dodatnog</a:t>
            </a:r>
            <a:r>
              <a:rPr lang="en-US" sz="3000" dirty="0"/>
              <a:t> </a:t>
            </a:r>
            <a:r>
              <a:rPr lang="en-US" sz="3000" dirty="0" err="1"/>
              <a:t>materijala</a:t>
            </a:r>
            <a:r>
              <a:rPr lang="en-US" sz="3000" dirty="0"/>
              <a:t> </a:t>
            </a:r>
            <a:r>
              <a:rPr lang="en-US" sz="3000" dirty="0" err="1"/>
              <a:t>treba</a:t>
            </a:r>
            <a:r>
              <a:rPr lang="en-US" sz="3000" dirty="0"/>
              <a:t> da </a:t>
            </a:r>
            <a:r>
              <a:rPr lang="en-US" sz="3000" dirty="0" err="1"/>
              <a:t>bude</a:t>
            </a:r>
            <a:r>
              <a:rPr lang="en-US" sz="3000" dirty="0"/>
              <a:t> </a:t>
            </a:r>
            <a:r>
              <a:rPr lang="en-US" sz="3000" dirty="0" err="1"/>
              <a:t>srazmerno</a:t>
            </a:r>
            <a:r>
              <a:rPr lang="en-US" sz="3000" dirty="0"/>
              <a:t> </a:t>
            </a:r>
            <a:r>
              <a:rPr lang="en-US" sz="3000" dirty="0" err="1"/>
              <a:t>veći</a:t>
            </a:r>
            <a:r>
              <a:rPr lang="en-US" sz="3000" dirty="0"/>
              <a:t> u </a:t>
            </a:r>
            <a:r>
              <a:rPr lang="en-US" sz="3000" dirty="0" err="1"/>
              <a:t>odnosu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osnovni</a:t>
            </a:r>
            <a:r>
              <a:rPr lang="en-US" sz="3000" dirty="0"/>
              <a:t> </a:t>
            </a:r>
            <a:r>
              <a:rPr lang="en-US" sz="3000" dirty="0" err="1"/>
              <a:t>materijal</a:t>
            </a: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marL="0" indent="0">
              <a:buNone/>
            </a:pPr>
            <a:r>
              <a:rPr lang="sr-Latn-CS" sz="3000" b="1" dirty="0"/>
              <a:t>* </a:t>
            </a:r>
            <a:r>
              <a:rPr lang="en-US" sz="3000" b="1" dirty="0" err="1"/>
              <a:t>Nije</a:t>
            </a:r>
            <a:r>
              <a:rPr lang="en-US" sz="3000" b="1" dirty="0"/>
              <a:t> </a:t>
            </a:r>
            <a:r>
              <a:rPr lang="sr-Latn-CS" sz="3000" b="1" dirty="0"/>
              <a:t>najbolje rešenje</a:t>
            </a:r>
            <a:r>
              <a:rPr lang="en-US" sz="3000" b="1" dirty="0"/>
              <a:t> </a:t>
            </a:r>
            <a:r>
              <a:rPr lang="en-US" sz="3000" b="1" dirty="0" err="1"/>
              <a:t>sa</a:t>
            </a:r>
            <a:r>
              <a:rPr lang="en-US" sz="3000" b="1" dirty="0"/>
              <a:t> </a:t>
            </a:r>
            <a:r>
              <a:rPr lang="en-US" sz="3000" b="1" dirty="0" err="1"/>
              <a:t>dva</a:t>
            </a:r>
            <a:r>
              <a:rPr lang="en-US" sz="3000" b="1" dirty="0"/>
              <a:t> </a:t>
            </a:r>
            <a:r>
              <a:rPr lang="en-US" sz="3000" b="1" dirty="0" err="1"/>
              <a:t>jednaka</a:t>
            </a:r>
            <a:r>
              <a:rPr lang="en-US" sz="3000" b="1" dirty="0"/>
              <a:t> </a:t>
            </a:r>
            <a:r>
              <a:rPr lang="en-US" sz="3000" b="1" dirty="0" err="1"/>
              <a:t>šava</a:t>
            </a:r>
            <a:r>
              <a:rPr lang="sr-Latn-CS" sz="3000" b="1" dirty="0"/>
              <a:t> – bolje je drugi bude “jači”, da se anulira deformacija prvog (simetrični šav)</a:t>
            </a:r>
            <a:r>
              <a:rPr lang="en-US" sz="3000" b="1" dirty="0"/>
              <a:t>, </a:t>
            </a:r>
            <a:r>
              <a:rPr lang="en-US" sz="3000" b="1" dirty="0" err="1"/>
              <a:t>jer</a:t>
            </a:r>
            <a:r>
              <a:rPr lang="en-US" sz="3000" b="1" dirty="0"/>
              <a:t> je </a:t>
            </a:r>
            <a:r>
              <a:rPr lang="en-US" sz="3000" b="1" dirty="0" err="1"/>
              <a:t>potrebno</a:t>
            </a:r>
            <a:r>
              <a:rPr lang="en-US" sz="3000" b="1" dirty="0"/>
              <a:t> </a:t>
            </a:r>
            <a:r>
              <a:rPr lang="en-US" sz="3000" b="1" dirty="0" err="1"/>
              <a:t>savladati</a:t>
            </a:r>
            <a:r>
              <a:rPr lang="en-US" sz="3000" b="1" dirty="0"/>
              <a:t> </a:t>
            </a:r>
            <a:r>
              <a:rPr lang="en-US" sz="3000" b="1" dirty="0" err="1"/>
              <a:t>i</a:t>
            </a:r>
            <a:r>
              <a:rPr lang="en-US" sz="3000" b="1" dirty="0"/>
              <a:t> </a:t>
            </a:r>
            <a:r>
              <a:rPr lang="en-US" sz="3000" b="1" dirty="0" err="1"/>
              <a:t>otpor</a:t>
            </a:r>
            <a:r>
              <a:rPr lang="en-US" sz="3000" b="1" dirty="0"/>
              <a:t> </a:t>
            </a:r>
            <a:r>
              <a:rPr lang="en-US" sz="3000" b="1" dirty="0" err="1"/>
              <a:t>prvog</a:t>
            </a:r>
            <a:r>
              <a:rPr lang="en-US" sz="3000" b="1" dirty="0"/>
              <a:t> </a:t>
            </a:r>
            <a:r>
              <a:rPr lang="en-US" sz="3000" b="1" dirty="0" err="1"/>
              <a:t>metala</a:t>
            </a:r>
            <a:r>
              <a:rPr lang="en-US" sz="3000" b="1" dirty="0"/>
              <a:t> </a:t>
            </a:r>
            <a:r>
              <a:rPr lang="en-US" sz="3000" b="1" dirty="0" err="1"/>
              <a:t>šava</a:t>
            </a:r>
            <a:r>
              <a:rPr lang="en-US" sz="3000" b="1" dirty="0"/>
              <a:t>:</a:t>
            </a:r>
            <a:endParaRPr lang="sr-Latn-CS" sz="3000" b="1" dirty="0"/>
          </a:p>
          <a:p>
            <a:endParaRPr lang="en-US" sz="3000" dirty="0"/>
          </a:p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3276600" y="1600200"/>
            <a:ext cx="2590800" cy="775510"/>
            <a:chOff x="2854657" y="2176272"/>
            <a:chExt cx="3317543" cy="1065071"/>
          </a:xfrm>
        </p:grpSpPr>
        <p:sp>
          <p:nvSpPr>
            <p:cNvPr id="34" name="Freeform 33"/>
            <p:cNvSpPr/>
            <p:nvPr/>
          </p:nvSpPr>
          <p:spPr>
            <a:xfrm>
              <a:off x="2854657" y="2176818"/>
              <a:ext cx="1624083" cy="1064525"/>
            </a:xfrm>
            <a:custGeom>
              <a:avLst/>
              <a:gdLst>
                <a:gd name="connsiteX0" fmla="*/ 1269241 w 1624083"/>
                <a:gd name="connsiteY0" fmla="*/ 0 h 1064525"/>
                <a:gd name="connsiteX1" fmla="*/ 0 w 1624083"/>
                <a:gd name="connsiteY1" fmla="*/ 0 h 1064525"/>
                <a:gd name="connsiteX2" fmla="*/ 0 w 1624083"/>
                <a:gd name="connsiteY2" fmla="*/ 1064525 h 1064525"/>
                <a:gd name="connsiteX3" fmla="*/ 1269241 w 1624083"/>
                <a:gd name="connsiteY3" fmla="*/ 1064525 h 1064525"/>
                <a:gd name="connsiteX4" fmla="*/ 1624083 w 1624083"/>
                <a:gd name="connsiteY4" fmla="*/ 573206 h 1064525"/>
                <a:gd name="connsiteX5" fmla="*/ 1624083 w 1624083"/>
                <a:gd name="connsiteY5" fmla="*/ 491319 h 1064525"/>
                <a:gd name="connsiteX6" fmla="*/ 1269241 w 1624083"/>
                <a:gd name="connsiteY6" fmla="*/ 0 h 10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083" h="1064525">
                  <a:moveTo>
                    <a:pt x="1269241" y="0"/>
                  </a:moveTo>
                  <a:lnTo>
                    <a:pt x="0" y="0"/>
                  </a:lnTo>
                  <a:lnTo>
                    <a:pt x="0" y="1064525"/>
                  </a:lnTo>
                  <a:lnTo>
                    <a:pt x="1269241" y="1064525"/>
                  </a:lnTo>
                  <a:lnTo>
                    <a:pt x="1624083" y="573206"/>
                  </a:lnTo>
                  <a:lnTo>
                    <a:pt x="1624083" y="491319"/>
                  </a:lnTo>
                  <a:lnTo>
                    <a:pt x="1269241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35" name="Freeform 34"/>
            <p:cNvSpPr/>
            <p:nvPr/>
          </p:nvSpPr>
          <p:spPr>
            <a:xfrm flipH="1">
              <a:off x="4601570" y="2176272"/>
              <a:ext cx="1570630" cy="1064525"/>
            </a:xfrm>
            <a:custGeom>
              <a:avLst/>
              <a:gdLst>
                <a:gd name="connsiteX0" fmla="*/ 1269241 w 1624083"/>
                <a:gd name="connsiteY0" fmla="*/ 0 h 1064525"/>
                <a:gd name="connsiteX1" fmla="*/ 0 w 1624083"/>
                <a:gd name="connsiteY1" fmla="*/ 0 h 1064525"/>
                <a:gd name="connsiteX2" fmla="*/ 0 w 1624083"/>
                <a:gd name="connsiteY2" fmla="*/ 1064525 h 1064525"/>
                <a:gd name="connsiteX3" fmla="*/ 1269241 w 1624083"/>
                <a:gd name="connsiteY3" fmla="*/ 1064525 h 1064525"/>
                <a:gd name="connsiteX4" fmla="*/ 1624083 w 1624083"/>
                <a:gd name="connsiteY4" fmla="*/ 573206 h 1064525"/>
                <a:gd name="connsiteX5" fmla="*/ 1624083 w 1624083"/>
                <a:gd name="connsiteY5" fmla="*/ 491319 h 1064525"/>
                <a:gd name="connsiteX6" fmla="*/ 1269241 w 1624083"/>
                <a:gd name="connsiteY6" fmla="*/ 0 h 10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083" h="1064525">
                  <a:moveTo>
                    <a:pt x="1269241" y="0"/>
                  </a:moveTo>
                  <a:lnTo>
                    <a:pt x="0" y="0"/>
                  </a:lnTo>
                  <a:lnTo>
                    <a:pt x="0" y="1064525"/>
                  </a:lnTo>
                  <a:lnTo>
                    <a:pt x="1269241" y="1064525"/>
                  </a:lnTo>
                  <a:lnTo>
                    <a:pt x="1624083" y="573206"/>
                  </a:lnTo>
                  <a:lnTo>
                    <a:pt x="1624083" y="491319"/>
                  </a:lnTo>
                  <a:lnTo>
                    <a:pt x="1269241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07333" y="3200400"/>
            <a:ext cx="2819400" cy="1524000"/>
            <a:chOff x="1219200" y="3581399"/>
            <a:chExt cx="3169920" cy="1905002"/>
          </a:xfrm>
        </p:grpSpPr>
        <p:grpSp>
          <p:nvGrpSpPr>
            <p:cNvPr id="45" name="Group 44"/>
            <p:cNvGrpSpPr/>
            <p:nvPr/>
          </p:nvGrpSpPr>
          <p:grpSpPr>
            <a:xfrm>
              <a:off x="2362200" y="3581399"/>
              <a:ext cx="2026920" cy="1905001"/>
              <a:chOff x="2362200" y="1981200"/>
              <a:chExt cx="2026920" cy="1905001"/>
            </a:xfrm>
          </p:grpSpPr>
          <p:sp>
            <p:nvSpPr>
              <p:cNvPr id="54" name="Arc 53"/>
              <p:cNvSpPr/>
              <p:nvPr/>
            </p:nvSpPr>
            <p:spPr>
              <a:xfrm rot="5400000">
                <a:off x="2340213" y="2003187"/>
                <a:ext cx="914400" cy="870425"/>
              </a:xfrm>
              <a:prstGeom prst="arc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55" name="Arc 54"/>
              <p:cNvSpPr/>
              <p:nvPr/>
            </p:nvSpPr>
            <p:spPr>
              <a:xfrm rot="5400000" flipH="1">
                <a:off x="2340213" y="2993788"/>
                <a:ext cx="914400" cy="870425"/>
              </a:xfrm>
              <a:prstGeom prst="arc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grpSp>
            <p:nvGrpSpPr>
              <p:cNvPr id="56" name="Group 20"/>
              <p:cNvGrpSpPr/>
              <p:nvPr/>
            </p:nvGrpSpPr>
            <p:grpSpPr>
              <a:xfrm>
                <a:off x="2797413" y="2436812"/>
                <a:ext cx="1591707" cy="992982"/>
                <a:chOff x="2797413" y="2436812"/>
                <a:chExt cx="1591707" cy="992982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246120" y="2436812"/>
                  <a:ext cx="1143000" cy="1588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54" idx="2"/>
                  <a:endCxn id="55" idx="2"/>
                </p:cNvCxnSpPr>
                <p:nvPr/>
              </p:nvCxnSpPr>
              <p:spPr>
                <a:xfrm rot="10800000" flipV="1">
                  <a:off x="2797413" y="2895599"/>
                  <a:ext cx="1588" cy="7620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3246120" y="3427412"/>
                  <a:ext cx="1143000" cy="1588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3886200" y="2933700"/>
                  <a:ext cx="990600" cy="1588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1219200" y="3581400"/>
              <a:ext cx="1905000" cy="1905001"/>
              <a:chOff x="2362200" y="1981200"/>
              <a:chExt cx="2026920" cy="1905001"/>
            </a:xfrm>
          </p:grpSpPr>
          <p:sp>
            <p:nvSpPr>
              <p:cNvPr id="47" name="Arc 46"/>
              <p:cNvSpPr/>
              <p:nvPr/>
            </p:nvSpPr>
            <p:spPr>
              <a:xfrm rot="5400000">
                <a:off x="2340213" y="2003187"/>
                <a:ext cx="914400" cy="870425"/>
              </a:xfrm>
              <a:prstGeom prst="arc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48" name="Arc 47"/>
              <p:cNvSpPr/>
              <p:nvPr/>
            </p:nvSpPr>
            <p:spPr>
              <a:xfrm rot="5400000" flipH="1">
                <a:off x="2340213" y="2993788"/>
                <a:ext cx="914400" cy="870425"/>
              </a:xfrm>
              <a:prstGeom prst="arc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grpSp>
            <p:nvGrpSpPr>
              <p:cNvPr id="49" name="Group 20"/>
              <p:cNvGrpSpPr/>
              <p:nvPr/>
            </p:nvGrpSpPr>
            <p:grpSpPr>
              <a:xfrm>
                <a:off x="2797413" y="2436812"/>
                <a:ext cx="1591707" cy="992982"/>
                <a:chOff x="2797413" y="2436812"/>
                <a:chExt cx="1591707" cy="992982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246120" y="2436812"/>
                  <a:ext cx="1143000" cy="1588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>
                  <a:stCxn id="47" idx="2"/>
                  <a:endCxn id="48" idx="2"/>
                </p:cNvCxnSpPr>
                <p:nvPr/>
              </p:nvCxnSpPr>
              <p:spPr>
                <a:xfrm rot="10800000" flipV="1">
                  <a:off x="2797413" y="2895599"/>
                  <a:ext cx="1588" cy="7620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246120" y="3427412"/>
                  <a:ext cx="1143000" cy="1588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3886200" y="2933700"/>
                  <a:ext cx="990600" cy="1588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6" name="Group 75"/>
          <p:cNvGrpSpPr/>
          <p:nvPr/>
        </p:nvGrpSpPr>
        <p:grpSpPr>
          <a:xfrm>
            <a:off x="2895600" y="5149211"/>
            <a:ext cx="3657600" cy="2013589"/>
            <a:chOff x="3810001" y="5105400"/>
            <a:chExt cx="3657600" cy="2209800"/>
          </a:xfrm>
        </p:grpSpPr>
        <p:grpSp>
          <p:nvGrpSpPr>
            <p:cNvPr id="62" name="Group 61"/>
            <p:cNvGrpSpPr/>
            <p:nvPr/>
          </p:nvGrpSpPr>
          <p:grpSpPr>
            <a:xfrm>
              <a:off x="5029201" y="5105400"/>
              <a:ext cx="1222248" cy="2209800"/>
              <a:chOff x="1981200" y="4724400"/>
              <a:chExt cx="1222248" cy="2209800"/>
            </a:xfrm>
          </p:grpSpPr>
          <p:grpSp>
            <p:nvGrpSpPr>
              <p:cNvPr id="63" name="Group 5"/>
              <p:cNvGrpSpPr/>
              <p:nvPr/>
            </p:nvGrpSpPr>
            <p:grpSpPr>
              <a:xfrm>
                <a:off x="2133600" y="4724400"/>
                <a:ext cx="914400" cy="1066800"/>
                <a:chOff x="1524000" y="1676400"/>
                <a:chExt cx="1069848" cy="1143000"/>
              </a:xfrm>
            </p:grpSpPr>
            <p:sp>
              <p:nvSpPr>
                <p:cNvPr id="67" name="Arc 3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grpSp>
            <p:nvGrpSpPr>
              <p:cNvPr id="64" name="Group 9"/>
              <p:cNvGrpSpPr/>
              <p:nvPr/>
            </p:nvGrpSpPr>
            <p:grpSpPr>
              <a:xfrm rot="10800000">
                <a:off x="1981200" y="5638800"/>
                <a:ext cx="1222248" cy="1295400"/>
                <a:chOff x="1524000" y="1676400"/>
                <a:chExt cx="1069848" cy="1143000"/>
              </a:xfrm>
            </p:grpSpPr>
            <p:sp>
              <p:nvSpPr>
                <p:cNvPr id="65" name="Arc 64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3810001" y="5486400"/>
              <a:ext cx="3657600" cy="1219200"/>
              <a:chOff x="3810001" y="5486400"/>
              <a:chExt cx="3657600" cy="12192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810001" y="5638800"/>
                <a:ext cx="1828800" cy="1066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638801" y="5638800"/>
                <a:ext cx="1828800" cy="1066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5638801" y="5486400"/>
                <a:ext cx="1828800" cy="152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5638801" y="6553200"/>
                <a:ext cx="1828800" cy="152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3810001" y="5486400"/>
                <a:ext cx="1828800" cy="152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0800000">
                <a:off x="3810001" y="6553200"/>
                <a:ext cx="1828800" cy="152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2133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46" t="23959" r="30087" b="12760"/>
          <a:stretch/>
        </p:blipFill>
        <p:spPr>
          <a:xfrm>
            <a:off x="900545" y="76200"/>
            <a:ext cx="7315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0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r>
              <a:rPr lang="en-US" sz="2300" b="1" u="sng" dirty="0" err="1"/>
              <a:t>Priprema</a:t>
            </a:r>
            <a:r>
              <a:rPr lang="en-US" sz="2300" b="1" u="sng" dirty="0"/>
              <a:t> </a:t>
            </a:r>
            <a:r>
              <a:rPr lang="en-US" sz="2300" b="1" u="sng" dirty="0" err="1"/>
              <a:t>žljeba</a:t>
            </a:r>
            <a:r>
              <a:rPr lang="en-US" sz="2300" b="1" u="sng" dirty="0"/>
              <a:t> </a:t>
            </a:r>
            <a:r>
              <a:rPr lang="en-US" sz="2300" b="1" u="sng" dirty="0" err="1"/>
              <a:t>kod</a:t>
            </a:r>
            <a:r>
              <a:rPr lang="en-US" sz="2300" b="1" u="sng" dirty="0"/>
              <a:t> T-</a:t>
            </a:r>
            <a:r>
              <a:rPr lang="en-US" sz="2300" b="1" u="sng" dirty="0" err="1"/>
              <a:t>spojeva</a:t>
            </a:r>
            <a:r>
              <a:rPr lang="en-US" sz="2300" b="1" dirty="0"/>
              <a:t>:</a:t>
            </a:r>
          </a:p>
          <a:p>
            <a:r>
              <a:rPr lang="en-US" sz="2300" b="1" dirty="0" err="1"/>
              <a:t>Jednostrani</a:t>
            </a:r>
            <a:r>
              <a:rPr lang="en-US" sz="2300" b="1" dirty="0"/>
              <a:t>:</a:t>
            </a:r>
          </a:p>
          <a:p>
            <a:pPr>
              <a:buFontTx/>
              <a:buChar char="-"/>
            </a:pPr>
            <a:r>
              <a:rPr lang="en-US" sz="2400" b="1" u="sng" dirty="0"/>
              <a:t>“I” </a:t>
            </a:r>
            <a:r>
              <a:rPr lang="en-US" sz="2400" b="1" u="sng" dirty="0" err="1"/>
              <a:t>jednoprolazni</a:t>
            </a:r>
            <a:r>
              <a:rPr lang="en-US" sz="2400" b="1" u="sng" dirty="0"/>
              <a:t> </a:t>
            </a:r>
            <a:r>
              <a:rPr lang="en-US" sz="2400" b="1" u="sng" dirty="0" err="1"/>
              <a:t>šav</a:t>
            </a:r>
            <a:r>
              <a:rPr lang="en-US" sz="2400" b="1" u="sng" dirty="0"/>
              <a:t> </a:t>
            </a:r>
            <a:r>
              <a:rPr lang="en-US" sz="2400" b="1" dirty="0"/>
              <a:t>  </a:t>
            </a:r>
            <a:r>
              <a:rPr lang="en-US" sz="2400" dirty="0"/>
              <a:t>- </a:t>
            </a:r>
            <a:r>
              <a:rPr lang="en-US" sz="2400" dirty="0" err="1"/>
              <a:t>postoji</a:t>
            </a:r>
            <a:r>
              <a:rPr lang="en-US" sz="2400" dirty="0"/>
              <a:t> </a:t>
            </a:r>
            <a:r>
              <a:rPr lang="en-US" sz="2400" dirty="0" err="1"/>
              <a:t>značajan</a:t>
            </a:r>
            <a:r>
              <a:rPr lang="en-US" sz="2400" dirty="0"/>
              <a:t> </a:t>
            </a:r>
            <a:r>
              <a:rPr lang="en-US" sz="2400" dirty="0" err="1"/>
              <a:t>neprovaren</a:t>
            </a:r>
            <a:r>
              <a:rPr lang="en-US" sz="2400" dirty="0"/>
              <a:t> </a:t>
            </a:r>
            <a:r>
              <a:rPr lang="en-US" sz="2400" dirty="0" err="1"/>
              <a:t>deo</a:t>
            </a:r>
            <a:r>
              <a:rPr lang="en-US" sz="2400" dirty="0"/>
              <a:t> (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statički</a:t>
            </a:r>
            <a:r>
              <a:rPr lang="en-US" sz="2400" dirty="0"/>
              <a:t> </a:t>
            </a:r>
            <a:r>
              <a:rPr lang="en-US" sz="2400" dirty="0" err="1"/>
              <a:t>opterećene</a:t>
            </a:r>
            <a:r>
              <a:rPr lang="en-US" sz="2400" dirty="0"/>
              <a:t> </a:t>
            </a:r>
            <a:r>
              <a:rPr lang="en-US" sz="2400" dirty="0" err="1"/>
              <a:t>konstrukcije</a:t>
            </a:r>
            <a:r>
              <a:rPr lang="en-US" sz="2400" dirty="0"/>
              <a:t>): </a:t>
            </a:r>
          </a:p>
          <a:p>
            <a:pPr marL="0" indent="0">
              <a:buNone/>
            </a:pPr>
            <a:r>
              <a:rPr lang="en-US" sz="2400" dirty="0"/>
              <a:t>			- </a:t>
            </a:r>
            <a:r>
              <a:rPr lang="en-US" sz="2400" dirty="0" err="1"/>
              <a:t>može</a:t>
            </a:r>
            <a:r>
              <a:rPr lang="en-US" sz="2400" dirty="0"/>
              <a:t> se </a:t>
            </a:r>
            <a:r>
              <a:rPr lang="en-US" sz="2400" dirty="0" err="1"/>
              <a:t>izvesti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“</a:t>
            </a:r>
            <a:r>
              <a:rPr lang="en-US" sz="2400" dirty="0" err="1"/>
              <a:t>jači</a:t>
            </a:r>
            <a:r>
              <a:rPr lang="en-US" sz="2400" dirty="0"/>
              <a:t>” </a:t>
            </a:r>
            <a:r>
              <a:rPr lang="en-US" sz="2400" dirty="0" err="1"/>
              <a:t>šav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				  </a:t>
            </a:r>
            <a:r>
              <a:rPr lang="en-US" sz="2400" dirty="0" err="1"/>
              <a:t>provarom</a:t>
            </a:r>
            <a:r>
              <a:rPr lang="en-US" sz="2400" dirty="0"/>
              <a:t>,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vrlo</a:t>
            </a:r>
            <a:r>
              <a:rPr lang="en-US" sz="2400" dirty="0"/>
              <a:t> </a:t>
            </a:r>
            <a:r>
              <a:rPr lang="en-US" sz="2400" dirty="0" err="1"/>
              <a:t>teško</a:t>
            </a:r>
            <a:r>
              <a:rPr lang="en-US" sz="2400" dirty="0"/>
              <a:t> REL-om, </a:t>
            </a:r>
            <a:r>
              <a:rPr lang="en-US" sz="2400" dirty="0" err="1"/>
              <a:t>lakše</a:t>
            </a:r>
            <a:r>
              <a:rPr lang="en-US" sz="2400" dirty="0"/>
              <a:t>  			  EPP-</a:t>
            </a:r>
            <a:r>
              <a:rPr lang="en-US" sz="2400" dirty="0" err="1"/>
              <a:t>om.</a:t>
            </a:r>
            <a:r>
              <a:rPr lang="en-US" sz="2400" dirty="0"/>
              <a:t> </a:t>
            </a:r>
            <a:r>
              <a:rPr lang="en-US" sz="2400" dirty="0" err="1"/>
              <a:t>Kada</a:t>
            </a:r>
            <a:r>
              <a:rPr lang="en-US" sz="2400" dirty="0"/>
              <a:t> se </a:t>
            </a:r>
            <a:r>
              <a:rPr lang="en-US" sz="2400" dirty="0" err="1"/>
              <a:t>želi</a:t>
            </a:r>
            <a:r>
              <a:rPr lang="en-US" sz="2400" dirty="0"/>
              <a:t> REL-om, </a:t>
            </a:r>
            <a:r>
              <a:rPr lang="en-US" sz="2400" dirty="0" err="1"/>
              <a:t>koristi</a:t>
            </a:r>
            <a:r>
              <a:rPr lang="en-US" sz="2400" dirty="0"/>
              <a:t> se 			  </a:t>
            </a:r>
            <a:r>
              <a:rPr lang="en-US" sz="2400" dirty="0" err="1"/>
              <a:t>elektroda</a:t>
            </a:r>
            <a:r>
              <a:rPr lang="en-US" sz="2400" dirty="0"/>
              <a:t> </a:t>
            </a:r>
            <a:r>
              <a:rPr lang="en-US" sz="2400" dirty="0" err="1"/>
              <a:t>većeg</a:t>
            </a:r>
            <a:r>
              <a:rPr lang="en-US" sz="2400" dirty="0"/>
              <a:t> </a:t>
            </a:r>
            <a:r>
              <a:rPr lang="en-US" sz="2400" dirty="0" err="1"/>
              <a:t>prečnika</a:t>
            </a:r>
            <a:r>
              <a:rPr lang="en-US" sz="2400" dirty="0"/>
              <a:t> d</a:t>
            </a:r>
            <a:r>
              <a:rPr lang="sr-Latn-CS" sz="2400" baseline="-25000" dirty="0"/>
              <a:t>e</a:t>
            </a:r>
            <a:r>
              <a:rPr lang="sr-Latn-CS" sz="2400" dirty="0"/>
              <a:t> </a:t>
            </a:r>
            <a:r>
              <a:rPr lang="en-US" sz="2400" dirty="0"/>
              <a:t>~ k (</a:t>
            </a:r>
            <a:r>
              <a:rPr lang="en-US" sz="2400" dirty="0" err="1"/>
              <a:t>oko</a:t>
            </a:r>
            <a:r>
              <a:rPr lang="en-US" sz="2400" dirty="0"/>
              <a:t> 6 			  mm).</a:t>
            </a:r>
          </a:p>
          <a:p>
            <a:pPr marL="0" indent="0">
              <a:buNone/>
            </a:pPr>
            <a:r>
              <a:rPr lang="en-US" sz="2400" dirty="0"/>
              <a:t>			 -</a:t>
            </a:r>
            <a:r>
              <a:rPr lang="en-US" sz="2400" dirty="0" err="1"/>
              <a:t>najveća</a:t>
            </a:r>
            <a:r>
              <a:rPr lang="en-US" sz="2400" dirty="0"/>
              <a:t> </a:t>
            </a:r>
            <a:r>
              <a:rPr lang="en-US" sz="2400" dirty="0" err="1"/>
              <a:t>kateta</a:t>
            </a:r>
            <a:r>
              <a:rPr lang="en-US" sz="2400" dirty="0"/>
              <a:t> </a:t>
            </a:r>
            <a:r>
              <a:rPr lang="en-US" sz="2400" dirty="0" err="1"/>
              <a:t>oko</a:t>
            </a:r>
            <a:r>
              <a:rPr lang="en-US" sz="2400" dirty="0"/>
              <a:t> k=8 mm.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veće</a:t>
            </a:r>
            <a:r>
              <a:rPr lang="en-US" sz="2400" dirty="0"/>
              <a:t> 			   </a:t>
            </a:r>
            <a:r>
              <a:rPr lang="en-US" sz="2400" dirty="0" err="1"/>
              <a:t>katete</a:t>
            </a:r>
            <a:r>
              <a:rPr lang="en-US" sz="2400" dirty="0"/>
              <a:t>, </a:t>
            </a:r>
            <a:r>
              <a:rPr lang="en-US" sz="2400" dirty="0" err="1"/>
              <a:t>javljaju</a:t>
            </a:r>
            <a:r>
              <a:rPr lang="en-US" sz="2400" dirty="0"/>
              <a:t> se </a:t>
            </a:r>
            <a:r>
              <a:rPr lang="en-US" sz="2400" dirty="0" err="1"/>
              <a:t>ugorene</a:t>
            </a:r>
            <a:r>
              <a:rPr lang="en-US" sz="2400" dirty="0"/>
              <a:t> </a:t>
            </a:r>
            <a:r>
              <a:rPr lang="en-US" sz="2400" dirty="0" err="1"/>
              <a:t>ivice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x-none" sz="2400" dirty="0"/>
              <a:t>*Ako se pojave ugorene ivice, mora da se vrši popravka elektrodama manjeg prečnika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" y="2057400"/>
            <a:ext cx="2366682" cy="1676400"/>
            <a:chOff x="609600" y="2057400"/>
            <a:chExt cx="2366682" cy="16764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2057400"/>
              <a:ext cx="236668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Straight Arrow Connector 4"/>
            <p:cNvCxnSpPr/>
            <p:nvPr/>
          </p:nvCxnSpPr>
          <p:spPr>
            <a:xfrm rot="5400000">
              <a:off x="2215076" y="3048000"/>
              <a:ext cx="3040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442882" y="28194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3810000"/>
            <a:ext cx="2380129" cy="1676400"/>
            <a:chOff x="2895600" y="4578350"/>
            <a:chExt cx="3218329" cy="22796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5600" y="4578350"/>
              <a:ext cx="3218329" cy="227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Freeform 9"/>
            <p:cNvSpPr/>
            <p:nvPr/>
          </p:nvSpPr>
          <p:spPr>
            <a:xfrm>
              <a:off x="4634753" y="5531224"/>
              <a:ext cx="74617" cy="271946"/>
            </a:xfrm>
            <a:custGeom>
              <a:avLst/>
              <a:gdLst>
                <a:gd name="connsiteX0" fmla="*/ 71718 w 74617"/>
                <a:gd name="connsiteY0" fmla="*/ 268941 h 271946"/>
                <a:gd name="connsiteX1" fmla="*/ 17929 w 74617"/>
                <a:gd name="connsiteY1" fmla="*/ 259976 h 271946"/>
                <a:gd name="connsiteX2" fmla="*/ 0 w 74617"/>
                <a:gd name="connsiteY2" fmla="*/ 206188 h 271946"/>
                <a:gd name="connsiteX3" fmla="*/ 8965 w 74617"/>
                <a:gd name="connsiteY3" fmla="*/ 179294 h 271946"/>
                <a:gd name="connsiteX4" fmla="*/ 53788 w 74617"/>
                <a:gd name="connsiteY4" fmla="*/ 143435 h 271946"/>
                <a:gd name="connsiteX5" fmla="*/ 62753 w 74617"/>
                <a:gd name="connsiteY5" fmla="*/ 71717 h 271946"/>
                <a:gd name="connsiteX6" fmla="*/ 71718 w 74617"/>
                <a:gd name="connsiteY6" fmla="*/ 0 h 27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17" h="271946">
                  <a:moveTo>
                    <a:pt x="71718" y="268941"/>
                  </a:moveTo>
                  <a:cubicBezTo>
                    <a:pt x="53788" y="265953"/>
                    <a:pt x="31609" y="271946"/>
                    <a:pt x="17929" y="259976"/>
                  </a:cubicBezTo>
                  <a:cubicBezTo>
                    <a:pt x="3706" y="247531"/>
                    <a:pt x="0" y="206188"/>
                    <a:pt x="0" y="206188"/>
                  </a:cubicBezTo>
                  <a:cubicBezTo>
                    <a:pt x="2988" y="197223"/>
                    <a:pt x="4103" y="187397"/>
                    <a:pt x="8965" y="179294"/>
                  </a:cubicBezTo>
                  <a:cubicBezTo>
                    <a:pt x="17482" y="165098"/>
                    <a:pt x="41570" y="151580"/>
                    <a:pt x="53788" y="143435"/>
                  </a:cubicBezTo>
                  <a:cubicBezTo>
                    <a:pt x="56776" y="119529"/>
                    <a:pt x="58792" y="95481"/>
                    <a:pt x="62753" y="71717"/>
                  </a:cubicBezTo>
                  <a:cubicBezTo>
                    <a:pt x="74617" y="535"/>
                    <a:pt x="71718" y="71197"/>
                    <a:pt x="71718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-5400000" flipV="1">
              <a:off x="5168891" y="6108708"/>
              <a:ext cx="89647" cy="216630"/>
            </a:xfrm>
            <a:custGeom>
              <a:avLst/>
              <a:gdLst>
                <a:gd name="connsiteX0" fmla="*/ 71718 w 74617"/>
                <a:gd name="connsiteY0" fmla="*/ 268941 h 271946"/>
                <a:gd name="connsiteX1" fmla="*/ 17929 w 74617"/>
                <a:gd name="connsiteY1" fmla="*/ 259976 h 271946"/>
                <a:gd name="connsiteX2" fmla="*/ 0 w 74617"/>
                <a:gd name="connsiteY2" fmla="*/ 206188 h 271946"/>
                <a:gd name="connsiteX3" fmla="*/ 8965 w 74617"/>
                <a:gd name="connsiteY3" fmla="*/ 179294 h 271946"/>
                <a:gd name="connsiteX4" fmla="*/ 53788 w 74617"/>
                <a:gd name="connsiteY4" fmla="*/ 143435 h 271946"/>
                <a:gd name="connsiteX5" fmla="*/ 62753 w 74617"/>
                <a:gd name="connsiteY5" fmla="*/ 71717 h 271946"/>
                <a:gd name="connsiteX6" fmla="*/ 71718 w 74617"/>
                <a:gd name="connsiteY6" fmla="*/ 0 h 27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17" h="271946">
                  <a:moveTo>
                    <a:pt x="71718" y="268941"/>
                  </a:moveTo>
                  <a:cubicBezTo>
                    <a:pt x="53788" y="265953"/>
                    <a:pt x="31609" y="271946"/>
                    <a:pt x="17929" y="259976"/>
                  </a:cubicBezTo>
                  <a:cubicBezTo>
                    <a:pt x="3706" y="247531"/>
                    <a:pt x="0" y="206188"/>
                    <a:pt x="0" y="206188"/>
                  </a:cubicBezTo>
                  <a:cubicBezTo>
                    <a:pt x="2988" y="197223"/>
                    <a:pt x="4103" y="187397"/>
                    <a:pt x="8965" y="179294"/>
                  </a:cubicBezTo>
                  <a:cubicBezTo>
                    <a:pt x="17482" y="165098"/>
                    <a:pt x="41570" y="151580"/>
                    <a:pt x="53788" y="143435"/>
                  </a:cubicBezTo>
                  <a:cubicBezTo>
                    <a:pt x="56776" y="119529"/>
                    <a:pt x="58792" y="95481"/>
                    <a:pt x="62753" y="71717"/>
                  </a:cubicBezTo>
                  <a:cubicBezTo>
                    <a:pt x="74617" y="535"/>
                    <a:pt x="71718" y="71197"/>
                    <a:pt x="71718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663440" y="5705856"/>
              <a:ext cx="1524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5400000">
              <a:off x="5074920" y="6126480"/>
              <a:ext cx="1524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74343" y="6096000"/>
              <a:ext cx="158107" cy="87691"/>
            </a:xfrm>
            <a:custGeom>
              <a:avLst/>
              <a:gdLst>
                <a:gd name="connsiteX0" fmla="*/ 18143 w 158107"/>
                <a:gd name="connsiteY0" fmla="*/ 87086 h 87691"/>
                <a:gd name="connsiteX1" fmla="*/ 58057 w 158107"/>
                <a:gd name="connsiteY1" fmla="*/ 83457 h 87691"/>
                <a:gd name="connsiteX2" fmla="*/ 79828 w 158107"/>
                <a:gd name="connsiteY2" fmla="*/ 76200 h 87691"/>
                <a:gd name="connsiteX3" fmla="*/ 97971 w 158107"/>
                <a:gd name="connsiteY3" fmla="*/ 72571 h 87691"/>
                <a:gd name="connsiteX4" fmla="*/ 108857 w 158107"/>
                <a:gd name="connsiteY4" fmla="*/ 68943 h 87691"/>
                <a:gd name="connsiteX5" fmla="*/ 130628 w 158107"/>
                <a:gd name="connsiteY5" fmla="*/ 65314 h 87691"/>
                <a:gd name="connsiteX6" fmla="*/ 145143 w 158107"/>
                <a:gd name="connsiteY6" fmla="*/ 61686 h 87691"/>
                <a:gd name="connsiteX7" fmla="*/ 148771 w 158107"/>
                <a:gd name="connsiteY7" fmla="*/ 7257 h 87691"/>
                <a:gd name="connsiteX8" fmla="*/ 137886 w 158107"/>
                <a:gd name="connsiteY8" fmla="*/ 0 h 87691"/>
                <a:gd name="connsiteX9" fmla="*/ 18143 w 158107"/>
                <a:gd name="connsiteY9" fmla="*/ 3629 h 87691"/>
                <a:gd name="connsiteX10" fmla="*/ 7257 w 158107"/>
                <a:gd name="connsiteY10" fmla="*/ 10886 h 87691"/>
                <a:gd name="connsiteX11" fmla="*/ 0 w 158107"/>
                <a:gd name="connsiteY11" fmla="*/ 32657 h 87691"/>
                <a:gd name="connsiteX12" fmla="*/ 3628 w 158107"/>
                <a:gd name="connsiteY12" fmla="*/ 72571 h 87691"/>
                <a:gd name="connsiteX13" fmla="*/ 10886 w 158107"/>
                <a:gd name="connsiteY13" fmla="*/ 79829 h 87691"/>
                <a:gd name="connsiteX14" fmla="*/ 18143 w 158107"/>
                <a:gd name="connsiteY14" fmla="*/ 87086 h 8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8107" h="87691">
                  <a:moveTo>
                    <a:pt x="18143" y="87086"/>
                  </a:moveTo>
                  <a:cubicBezTo>
                    <a:pt x="26005" y="87691"/>
                    <a:pt x="44901" y="85779"/>
                    <a:pt x="58057" y="83457"/>
                  </a:cubicBezTo>
                  <a:cubicBezTo>
                    <a:pt x="65590" y="82128"/>
                    <a:pt x="72327" y="77700"/>
                    <a:pt x="79828" y="76200"/>
                  </a:cubicBezTo>
                  <a:cubicBezTo>
                    <a:pt x="85876" y="74990"/>
                    <a:pt x="91988" y="74067"/>
                    <a:pt x="97971" y="72571"/>
                  </a:cubicBezTo>
                  <a:cubicBezTo>
                    <a:pt x="101682" y="71643"/>
                    <a:pt x="105123" y="69773"/>
                    <a:pt x="108857" y="68943"/>
                  </a:cubicBezTo>
                  <a:cubicBezTo>
                    <a:pt x="116039" y="67347"/>
                    <a:pt x="123414" y="66757"/>
                    <a:pt x="130628" y="65314"/>
                  </a:cubicBezTo>
                  <a:cubicBezTo>
                    <a:pt x="135518" y="64336"/>
                    <a:pt x="140305" y="62895"/>
                    <a:pt x="145143" y="61686"/>
                  </a:cubicBezTo>
                  <a:cubicBezTo>
                    <a:pt x="152468" y="39711"/>
                    <a:pt x="158107" y="32931"/>
                    <a:pt x="148771" y="7257"/>
                  </a:cubicBezTo>
                  <a:cubicBezTo>
                    <a:pt x="147281" y="3159"/>
                    <a:pt x="141514" y="2419"/>
                    <a:pt x="137886" y="0"/>
                  </a:cubicBezTo>
                  <a:cubicBezTo>
                    <a:pt x="97972" y="1210"/>
                    <a:pt x="57938" y="313"/>
                    <a:pt x="18143" y="3629"/>
                  </a:cubicBezTo>
                  <a:cubicBezTo>
                    <a:pt x="13797" y="3991"/>
                    <a:pt x="9568" y="7188"/>
                    <a:pt x="7257" y="10886"/>
                  </a:cubicBezTo>
                  <a:cubicBezTo>
                    <a:pt x="3203" y="17373"/>
                    <a:pt x="0" y="32657"/>
                    <a:pt x="0" y="32657"/>
                  </a:cubicBezTo>
                  <a:cubicBezTo>
                    <a:pt x="1209" y="45962"/>
                    <a:pt x="624" y="59554"/>
                    <a:pt x="3628" y="72571"/>
                  </a:cubicBezTo>
                  <a:cubicBezTo>
                    <a:pt x="4397" y="75905"/>
                    <a:pt x="7952" y="78069"/>
                    <a:pt x="10886" y="79829"/>
                  </a:cubicBezTo>
                  <a:cubicBezTo>
                    <a:pt x="14166" y="81797"/>
                    <a:pt x="10281" y="86481"/>
                    <a:pt x="18143" y="870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02629" y="5580743"/>
              <a:ext cx="112485" cy="148771"/>
            </a:xfrm>
            <a:custGeom>
              <a:avLst/>
              <a:gdLst>
                <a:gd name="connsiteX0" fmla="*/ 7257 w 112485"/>
                <a:gd name="connsiteY0" fmla="*/ 137886 h 148771"/>
                <a:gd name="connsiteX1" fmla="*/ 18142 w 112485"/>
                <a:gd name="connsiteY1" fmla="*/ 108857 h 148771"/>
                <a:gd name="connsiteX2" fmla="*/ 25400 w 112485"/>
                <a:gd name="connsiteY2" fmla="*/ 87086 h 148771"/>
                <a:gd name="connsiteX3" fmla="*/ 29028 w 112485"/>
                <a:gd name="connsiteY3" fmla="*/ 76200 h 148771"/>
                <a:gd name="connsiteX4" fmla="*/ 32657 w 112485"/>
                <a:gd name="connsiteY4" fmla="*/ 61686 h 148771"/>
                <a:gd name="connsiteX5" fmla="*/ 36285 w 112485"/>
                <a:gd name="connsiteY5" fmla="*/ 29028 h 148771"/>
                <a:gd name="connsiteX6" fmla="*/ 43542 w 112485"/>
                <a:gd name="connsiteY6" fmla="*/ 7257 h 148771"/>
                <a:gd name="connsiteX7" fmla="*/ 65314 w 112485"/>
                <a:gd name="connsiteY7" fmla="*/ 0 h 148771"/>
                <a:gd name="connsiteX8" fmla="*/ 97971 w 112485"/>
                <a:gd name="connsiteY8" fmla="*/ 3628 h 148771"/>
                <a:gd name="connsiteX9" fmla="*/ 105228 w 112485"/>
                <a:gd name="connsiteY9" fmla="*/ 10886 h 148771"/>
                <a:gd name="connsiteX10" fmla="*/ 112485 w 112485"/>
                <a:gd name="connsiteY10" fmla="*/ 32657 h 148771"/>
                <a:gd name="connsiteX11" fmla="*/ 108857 w 112485"/>
                <a:gd name="connsiteY11" fmla="*/ 119743 h 148771"/>
                <a:gd name="connsiteX12" fmla="*/ 97971 w 112485"/>
                <a:gd name="connsiteY12" fmla="*/ 137886 h 148771"/>
                <a:gd name="connsiteX13" fmla="*/ 61685 w 112485"/>
                <a:gd name="connsiteY13" fmla="*/ 148771 h 148771"/>
                <a:gd name="connsiteX14" fmla="*/ 7257 w 112485"/>
                <a:gd name="connsiteY14" fmla="*/ 137886 h 14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485" h="148771">
                  <a:moveTo>
                    <a:pt x="7257" y="137886"/>
                  </a:moveTo>
                  <a:cubicBezTo>
                    <a:pt x="0" y="131234"/>
                    <a:pt x="10898" y="135418"/>
                    <a:pt x="18142" y="108857"/>
                  </a:cubicBezTo>
                  <a:cubicBezTo>
                    <a:pt x="20155" y="101477"/>
                    <a:pt x="22981" y="94343"/>
                    <a:pt x="25400" y="87086"/>
                  </a:cubicBezTo>
                  <a:cubicBezTo>
                    <a:pt x="26610" y="83457"/>
                    <a:pt x="28100" y="79911"/>
                    <a:pt x="29028" y="76200"/>
                  </a:cubicBezTo>
                  <a:lnTo>
                    <a:pt x="32657" y="61686"/>
                  </a:lnTo>
                  <a:cubicBezTo>
                    <a:pt x="33866" y="50800"/>
                    <a:pt x="34137" y="39768"/>
                    <a:pt x="36285" y="29028"/>
                  </a:cubicBezTo>
                  <a:cubicBezTo>
                    <a:pt x="37785" y="21527"/>
                    <a:pt x="36285" y="9676"/>
                    <a:pt x="43542" y="7257"/>
                  </a:cubicBezTo>
                  <a:lnTo>
                    <a:pt x="65314" y="0"/>
                  </a:lnTo>
                  <a:cubicBezTo>
                    <a:pt x="76200" y="1209"/>
                    <a:pt x="87404" y="746"/>
                    <a:pt x="97971" y="3628"/>
                  </a:cubicBezTo>
                  <a:cubicBezTo>
                    <a:pt x="101272" y="4528"/>
                    <a:pt x="103698" y="7826"/>
                    <a:pt x="105228" y="10886"/>
                  </a:cubicBezTo>
                  <a:cubicBezTo>
                    <a:pt x="108649" y="17728"/>
                    <a:pt x="112485" y="32657"/>
                    <a:pt x="112485" y="32657"/>
                  </a:cubicBezTo>
                  <a:cubicBezTo>
                    <a:pt x="111276" y="61686"/>
                    <a:pt x="111003" y="90769"/>
                    <a:pt x="108857" y="119743"/>
                  </a:cubicBezTo>
                  <a:cubicBezTo>
                    <a:pt x="108380" y="126187"/>
                    <a:pt x="104145" y="134799"/>
                    <a:pt x="97971" y="137886"/>
                  </a:cubicBezTo>
                  <a:cubicBezTo>
                    <a:pt x="89134" y="142305"/>
                    <a:pt x="72104" y="146167"/>
                    <a:pt x="61685" y="148771"/>
                  </a:cubicBezTo>
                  <a:cubicBezTo>
                    <a:pt x="4859" y="141194"/>
                    <a:pt x="14514" y="144538"/>
                    <a:pt x="7257" y="1378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/>
          <p:cNvCxnSpPr>
            <a:endCxn id="14" idx="9"/>
          </p:cNvCxnSpPr>
          <p:nvPr/>
        </p:nvCxnSpPr>
        <p:spPr>
          <a:xfrm flipH="1">
            <a:off x="2308272" y="4710705"/>
            <a:ext cx="4016329" cy="218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7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sz="2300" b="1" u="sng" dirty="0"/>
              <a:t>”</a:t>
            </a:r>
            <a:r>
              <a:rPr lang="en-US" sz="2300" b="1" u="sng" dirty="0" err="1"/>
              <a:t>I”višeprolazni</a:t>
            </a:r>
            <a:r>
              <a:rPr lang="en-US" sz="2300" b="1" u="sng" dirty="0"/>
              <a:t> </a:t>
            </a:r>
            <a:r>
              <a:rPr lang="en-US" sz="2300" b="1" u="sng" dirty="0" err="1"/>
              <a:t>šav</a:t>
            </a:r>
            <a:r>
              <a:rPr lang="en-US" sz="2300" b="1" u="sng" dirty="0"/>
              <a:t> </a:t>
            </a:r>
            <a:r>
              <a:rPr lang="en-US" sz="2300" dirty="0"/>
              <a:t>–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katetu</a:t>
            </a:r>
            <a:r>
              <a:rPr lang="en-US" sz="2300" dirty="0"/>
              <a:t>  k</a:t>
            </a:r>
            <a:r>
              <a:rPr lang="x-none" sz="2300" dirty="0"/>
              <a:t>&gt;8 mm</a:t>
            </a:r>
          </a:p>
          <a:p>
            <a:pPr marL="514350" indent="-514350">
              <a:buAutoNum type="arabicParenR" startAt="2"/>
            </a:pPr>
            <a:endParaRPr lang="x-none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b="1" dirty="0"/>
          </a:p>
          <a:p>
            <a:pPr>
              <a:buFontTx/>
              <a:buChar char="-"/>
            </a:pPr>
            <a:r>
              <a:rPr lang="en-US" sz="2300" b="1" u="sng" dirty="0"/>
              <a:t>“1/2V” </a:t>
            </a:r>
            <a:r>
              <a:rPr lang="en-US" sz="2300" b="1" u="sng" dirty="0" err="1"/>
              <a:t>šav</a:t>
            </a:r>
            <a:r>
              <a:rPr lang="en-US" sz="2300" b="1" u="sng" dirty="0"/>
              <a:t> </a:t>
            </a:r>
            <a:r>
              <a:rPr lang="en-US" sz="2300" dirty="0"/>
              <a:t>– </a:t>
            </a:r>
            <a:r>
              <a:rPr lang="en-US" sz="2300" dirty="0" err="1"/>
              <a:t>može</a:t>
            </a:r>
            <a:r>
              <a:rPr lang="en-US" sz="2300" dirty="0"/>
              <a:t> </a:t>
            </a:r>
            <a:r>
              <a:rPr lang="en-US" sz="2300" dirty="0" err="1"/>
              <a:t>biti</a:t>
            </a:r>
            <a:r>
              <a:rPr lang="en-US" sz="2300" dirty="0"/>
              <a:t> </a:t>
            </a:r>
            <a:r>
              <a:rPr lang="en-US" sz="2300" dirty="0" err="1"/>
              <a:t>jedno</a:t>
            </a:r>
            <a:r>
              <a:rPr lang="en-US" sz="2300" dirty="0"/>
              <a:t>- </a:t>
            </a:r>
            <a:r>
              <a:rPr lang="en-US" sz="2300" dirty="0" err="1"/>
              <a:t>ili</a:t>
            </a:r>
            <a:r>
              <a:rPr lang="en-US" sz="2300" dirty="0"/>
              <a:t> </a:t>
            </a:r>
            <a:r>
              <a:rPr lang="en-US" sz="2300" dirty="0" err="1"/>
              <a:t>višeprolazni</a:t>
            </a:r>
            <a:r>
              <a:rPr lang="en-US" sz="2300" dirty="0"/>
              <a:t> </a:t>
            </a:r>
            <a:r>
              <a:rPr lang="en-US" sz="2300" dirty="0" err="1"/>
              <a:t>šav</a:t>
            </a:r>
            <a:r>
              <a:rPr lang="en-US" sz="2300" dirty="0"/>
              <a:t> </a:t>
            </a:r>
          </a:p>
          <a:p>
            <a:pPr marL="0" indent="0">
              <a:buNone/>
            </a:pPr>
            <a:r>
              <a:rPr lang="en-US" sz="2300" dirty="0"/>
              <a:t>     (</a:t>
            </a:r>
            <a:r>
              <a:rPr lang="x-none" sz="2300" dirty="0"/>
              <a:t>za dinamička</a:t>
            </a:r>
            <a:r>
              <a:rPr lang="en-US" sz="2300" dirty="0"/>
              <a:t> </a:t>
            </a:r>
            <a:r>
              <a:rPr lang="x-none" sz="2300" dirty="0"/>
              <a:t>opterećenja</a:t>
            </a:r>
            <a:r>
              <a:rPr lang="en-US" sz="2300" dirty="0"/>
              <a:t>)</a:t>
            </a:r>
          </a:p>
          <a:p>
            <a:pPr>
              <a:buFontTx/>
              <a:buChar char="-"/>
            </a:pPr>
            <a:endParaRPr lang="en-US" sz="2300" dirty="0"/>
          </a:p>
          <a:p>
            <a:pPr>
              <a:buFontTx/>
              <a:buChar char="-"/>
            </a:pPr>
            <a:endParaRPr lang="en-US" sz="2300" dirty="0"/>
          </a:p>
          <a:p>
            <a:pPr>
              <a:buFontTx/>
              <a:buChar char="-"/>
            </a:pPr>
            <a:endParaRPr lang="en-US" sz="2300" dirty="0"/>
          </a:p>
          <a:p>
            <a:pPr marL="0" indent="0">
              <a:buNone/>
            </a:pPr>
            <a:r>
              <a:rPr lang="en-US" sz="2300" b="1" dirty="0"/>
              <a:t>* </a:t>
            </a:r>
            <a:r>
              <a:rPr lang="en-US" sz="2300" b="1" dirty="0" err="1"/>
              <a:t>Oblici</a:t>
            </a:r>
            <a:r>
              <a:rPr lang="en-US" sz="2300" b="1" dirty="0"/>
              <a:t> </a:t>
            </a:r>
            <a:r>
              <a:rPr lang="en-US" sz="2300" b="1" dirty="0" err="1"/>
              <a:t>nadvišenja</a:t>
            </a:r>
            <a:r>
              <a:rPr lang="en-US" sz="2300" b="1" dirty="0"/>
              <a:t>:</a:t>
            </a:r>
            <a:endParaRPr lang="x-none" sz="2300" b="1" dirty="0"/>
          </a:p>
          <a:p>
            <a:pPr marL="514350" indent="-514350">
              <a:buAutoNum type="arabicParenR" startAt="2"/>
            </a:pPr>
            <a:endParaRPr lang="x-none" sz="2300" dirty="0"/>
          </a:p>
          <a:p>
            <a:pPr marL="514350" indent="-514350">
              <a:buNone/>
            </a:pPr>
            <a:r>
              <a:rPr lang="en-US" sz="2300" dirty="0"/>
              <a:t>	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38125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5981700" y="2009775"/>
            <a:ext cx="2133600" cy="1676400"/>
            <a:chOff x="1371600" y="2590800"/>
            <a:chExt cx="2133600" cy="1676400"/>
          </a:xfrm>
        </p:grpSpPr>
        <p:grpSp>
          <p:nvGrpSpPr>
            <p:cNvPr id="18" name="Group 17"/>
            <p:cNvGrpSpPr/>
            <p:nvPr/>
          </p:nvGrpSpPr>
          <p:grpSpPr>
            <a:xfrm>
              <a:off x="2209800" y="2590800"/>
              <a:ext cx="382588" cy="1144588"/>
              <a:chOff x="2209800" y="2590800"/>
              <a:chExt cx="382588" cy="1144588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10800000">
                <a:off x="2209800" y="3733800"/>
                <a:ext cx="1524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2209800" y="2590800"/>
                <a:ext cx="382588" cy="1143794"/>
                <a:chOff x="2209006" y="2590800"/>
                <a:chExt cx="382588" cy="1143794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2209800" y="2590800"/>
                  <a:ext cx="381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5400000">
                  <a:off x="2057400" y="3124200"/>
                  <a:ext cx="10668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 flipV="1">
                  <a:off x="2362200" y="3657600"/>
                  <a:ext cx="228600" cy="762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 flipH="1" flipV="1">
                  <a:off x="1638300" y="3162300"/>
                  <a:ext cx="1143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Rectangle 18"/>
            <p:cNvSpPr/>
            <p:nvPr/>
          </p:nvSpPr>
          <p:spPr>
            <a:xfrm>
              <a:off x="1371600" y="3810000"/>
              <a:ext cx="213360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60"/>
            <p:cNvGrpSpPr/>
            <p:nvPr/>
          </p:nvGrpSpPr>
          <p:grpSpPr>
            <a:xfrm rot="15707275" flipV="1">
              <a:off x="2331498" y="3264216"/>
              <a:ext cx="612206" cy="894923"/>
              <a:chOff x="2362200" y="228600"/>
              <a:chExt cx="849418" cy="1143001"/>
            </a:xfrm>
          </p:grpSpPr>
          <p:sp>
            <p:nvSpPr>
              <p:cNvPr id="23" name="Arc 22"/>
              <p:cNvSpPr/>
              <p:nvPr/>
            </p:nvSpPr>
            <p:spPr>
              <a:xfrm rot="11693893">
                <a:off x="2602019" y="672124"/>
                <a:ext cx="609599" cy="94949"/>
              </a:xfrm>
              <a:prstGeom prst="arc">
                <a:avLst>
                  <a:gd name="adj1" fmla="val 10839714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24" name="Arc 23"/>
              <p:cNvSpPr/>
              <p:nvPr/>
            </p:nvSpPr>
            <p:spPr>
              <a:xfrm>
                <a:off x="2362200" y="228600"/>
                <a:ext cx="838200" cy="1143000"/>
              </a:xfrm>
              <a:prstGeom prst="arc">
                <a:avLst>
                  <a:gd name="adj1" fmla="val 21551465"/>
                  <a:gd name="adj2" fmla="val 538543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25" name="Arc 24"/>
              <p:cNvSpPr/>
              <p:nvPr/>
            </p:nvSpPr>
            <p:spPr>
              <a:xfrm rot="10800000">
                <a:off x="2620959" y="228601"/>
                <a:ext cx="350840" cy="1143000"/>
              </a:xfrm>
              <a:prstGeom prst="arc">
                <a:avLst>
                  <a:gd name="adj1" fmla="val 16200000"/>
                  <a:gd name="adj2" fmla="val 292592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0000">
            <a:off x="4770513" y="3943781"/>
            <a:ext cx="3346955" cy="270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20"/>
          <p:cNvSpPr/>
          <p:nvPr/>
        </p:nvSpPr>
        <p:spPr>
          <a:xfrm>
            <a:off x="4876800" y="3922216"/>
            <a:ext cx="3292763" cy="11486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876800" y="5183081"/>
            <a:ext cx="1600649" cy="10653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90667" y="4032409"/>
            <a:ext cx="170097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300" dirty="0"/>
              <a:t>Statičko opterećenje</a:t>
            </a:r>
            <a:r>
              <a:rPr lang="en-US" sz="2300" dirty="0"/>
              <a:t>:</a:t>
            </a:r>
            <a:endParaRPr lang="x-none" sz="2300" dirty="0"/>
          </a:p>
          <a:p>
            <a:endParaRPr lang="x-none" sz="2300" dirty="0"/>
          </a:p>
          <a:p>
            <a:endParaRPr lang="x-none" sz="1400" dirty="0"/>
          </a:p>
          <a:p>
            <a:r>
              <a:rPr lang="x-none" sz="2300" dirty="0"/>
              <a:t>Dinamičko opterećenje</a:t>
            </a:r>
            <a:r>
              <a:rPr lang="en-US" sz="2300" dirty="0"/>
              <a:t>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76600" y="4800600"/>
            <a:ext cx="1600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6600" y="6019800"/>
            <a:ext cx="1600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69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1289</Words>
  <Application>Microsoft Office PowerPoint</Application>
  <PresentationFormat>On-screen Show (4:3)</PresentationFormat>
  <Paragraphs>222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Tehnologija zavarivanja 2</vt:lpstr>
      <vt:lpstr>Proračun parametara režima zavarivanja</vt:lpstr>
      <vt:lpstr>Ručno elektrolučno zavarivanje</vt:lpstr>
      <vt:lpstr>Priprema osnovnog materijala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Prečnik elektrode</vt:lpstr>
      <vt:lpstr>PowerPoint Presentation</vt:lpstr>
      <vt:lpstr>PowerPoint Presentation</vt:lpstr>
      <vt:lpstr>Vrsta obloge</vt:lpstr>
      <vt:lpstr>Parametri zavarivanja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Tehnika zavarivanja</vt:lpstr>
      <vt:lpstr>PowerPoint Presentation</vt:lpstr>
      <vt:lpstr>Hvala na pažnji!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Savremene tehnologije spajanja materijala 2</dc:title>
  <dc:creator>Korisnik</dc:creator>
  <cp:lastModifiedBy>Sebastian Baloš</cp:lastModifiedBy>
  <cp:revision>159</cp:revision>
  <dcterms:created xsi:type="dcterms:W3CDTF">2013-03-01T20:53:04Z</dcterms:created>
  <dcterms:modified xsi:type="dcterms:W3CDTF">2016-03-21T18:11:25Z</dcterms:modified>
</cp:coreProperties>
</file>